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 id="2147483677" r:id="rId3"/>
  </p:sldMasterIdLst>
  <p:notesMasterIdLst>
    <p:notesMasterId r:id="rId40"/>
  </p:notesMasterIdLst>
  <p:sldIdLst>
    <p:sldId id="296" r:id="rId4"/>
    <p:sldId id="760" r:id="rId5"/>
    <p:sldId id="618" r:id="rId6"/>
    <p:sldId id="638" r:id="rId7"/>
    <p:sldId id="756" r:id="rId8"/>
    <p:sldId id="695" r:id="rId9"/>
    <p:sldId id="761" r:id="rId10"/>
    <p:sldId id="703" r:id="rId11"/>
    <p:sldId id="751" r:id="rId12"/>
    <p:sldId id="752" r:id="rId13"/>
    <p:sldId id="753" r:id="rId14"/>
    <p:sldId id="754" r:id="rId15"/>
    <p:sldId id="755" r:id="rId16"/>
    <p:sldId id="763" r:id="rId17"/>
    <p:sldId id="764" r:id="rId18"/>
    <p:sldId id="765" r:id="rId19"/>
    <p:sldId id="766" r:id="rId20"/>
    <p:sldId id="757" r:id="rId21"/>
    <p:sldId id="709" r:id="rId22"/>
    <p:sldId id="710" r:id="rId23"/>
    <p:sldId id="711" r:id="rId24"/>
    <p:sldId id="747" r:id="rId25"/>
    <p:sldId id="735" r:id="rId26"/>
    <p:sldId id="758" r:id="rId27"/>
    <p:sldId id="725" r:id="rId28"/>
    <p:sldId id="687" r:id="rId29"/>
    <p:sldId id="688" r:id="rId30"/>
    <p:sldId id="689" r:id="rId31"/>
    <p:sldId id="690" r:id="rId32"/>
    <p:sldId id="691" r:id="rId33"/>
    <p:sldId id="692" r:id="rId34"/>
    <p:sldId id="693" r:id="rId35"/>
    <p:sldId id="759" r:id="rId36"/>
    <p:sldId id="726" r:id="rId37"/>
    <p:sldId id="604" r:id="rId38"/>
    <p:sldId id="262"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695"/>
            <p14:sldId id="761"/>
            <p14:sldId id="703"/>
            <p14:sldId id="751"/>
            <p14:sldId id="752"/>
            <p14:sldId id="753"/>
            <p14:sldId id="754"/>
            <p14:sldId id="755"/>
            <p14:sldId id="763"/>
            <p14:sldId id="764"/>
            <p14:sldId id="765"/>
            <p14:sldId id="766"/>
            <p14:sldId id="757"/>
            <p14:sldId id="709"/>
            <p14:sldId id="710"/>
            <p14:sldId id="711"/>
            <p14:sldId id="747"/>
            <p14:sldId id="735"/>
            <p14:sldId id="758"/>
            <p14:sldId id="725"/>
            <p14:sldId id="687"/>
            <p14:sldId id="688"/>
            <p14:sldId id="689"/>
            <p14:sldId id="690"/>
            <p14:sldId id="691"/>
            <p14:sldId id="692"/>
            <p14:sldId id="693"/>
            <p14:sldId id="759"/>
            <p14:sldId id="726"/>
            <p14:sldId id="604"/>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8A28"/>
    <a:srgbClr val="EEEEEE"/>
    <a:srgbClr val="FFFF00"/>
    <a:srgbClr val="FFFFFF"/>
    <a:srgbClr val="33A8C7"/>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98" autoAdjust="0"/>
    <p:restoredTop sz="94364" autoAdjust="0"/>
  </p:normalViewPr>
  <p:slideViewPr>
    <p:cSldViewPr>
      <p:cViewPr varScale="1">
        <p:scale>
          <a:sx n="73" d="100"/>
          <a:sy n="73" d="100"/>
        </p:scale>
        <p:origin x="678" y="78"/>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15769\Desktop\&#35745;&#31639;&#25968;&#25454;&#38598;&#21512;&#24635;&#21644;.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zh-CN"/>
              <a:t>晶格错配度比较</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lineChart>
        <c:grouping val="standard"/>
        <c:varyColors val="0"/>
        <c:ser>
          <c:idx val="0"/>
          <c:order val="0"/>
          <c:tx>
            <c:strRef>
              <c:f>Sheet1!$N$2</c:f>
              <c:strCache>
                <c:ptCount val="1"/>
                <c:pt idx="0">
                  <c:v>δ真实值</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Sheet1!$N$3:$N$10</c:f>
              <c:numCache>
                <c:formatCode>General</c:formatCode>
                <c:ptCount val="8"/>
                <c:pt idx="0">
                  <c:v>-0.11</c:v>
                </c:pt>
                <c:pt idx="1">
                  <c:v>-0.15</c:v>
                </c:pt>
                <c:pt idx="2">
                  <c:v>-0.2</c:v>
                </c:pt>
                <c:pt idx="3">
                  <c:v>-0.19</c:v>
                </c:pt>
                <c:pt idx="4">
                  <c:v>-0.09</c:v>
                </c:pt>
                <c:pt idx="5">
                  <c:v>-0.04</c:v>
                </c:pt>
                <c:pt idx="6">
                  <c:v>-0.27</c:v>
                </c:pt>
                <c:pt idx="7">
                  <c:v>-0.31</c:v>
                </c:pt>
              </c:numCache>
            </c:numRef>
          </c:val>
          <c:smooth val="0"/>
        </c:ser>
        <c:ser>
          <c:idx val="1"/>
          <c:order val="1"/>
          <c:tx>
            <c:strRef>
              <c:f>Sheet1!$O$2</c:f>
              <c:strCache>
                <c:ptCount val="1"/>
                <c:pt idx="0">
                  <c:v>δ预测</c:v>
                </c:pt>
              </c:strCache>
            </c:strRef>
          </c:tx>
          <c:spPr>
            <a:ln w="2222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Sheet1!$O$3:$O$10</c:f>
              <c:numCache>
                <c:formatCode>General</c:formatCode>
                <c:ptCount val="8"/>
                <c:pt idx="0">
                  <c:v>-0.11600000000000001</c:v>
                </c:pt>
                <c:pt idx="1">
                  <c:v>-0.14699999999999999</c:v>
                </c:pt>
                <c:pt idx="2">
                  <c:v>-0.246</c:v>
                </c:pt>
                <c:pt idx="3">
                  <c:v>-0.17399999999999999</c:v>
                </c:pt>
                <c:pt idx="4">
                  <c:v>-0.113</c:v>
                </c:pt>
                <c:pt idx="5">
                  <c:v>-0.13600000000000001</c:v>
                </c:pt>
                <c:pt idx="6">
                  <c:v>-0.20699999999999999</c:v>
                </c:pt>
                <c:pt idx="7">
                  <c:v>-0.21</c:v>
                </c:pt>
              </c:numCache>
            </c:numRef>
          </c:val>
          <c:smooth val="0"/>
        </c:ser>
        <c:dLbls>
          <c:dLblPos val="ctr"/>
          <c:showLegendKey val="0"/>
          <c:showVal val="1"/>
          <c:showCatName val="0"/>
          <c:showSerName val="0"/>
          <c:showPercent val="0"/>
          <c:showBubbleSize val="0"/>
        </c:dLbls>
        <c:smooth val="0"/>
        <c:axId val="387529896"/>
        <c:axId val="387531072"/>
      </c:lineChart>
      <c:catAx>
        <c:axId val="387529896"/>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样本点</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zh-CN"/>
          </a:p>
        </c:txPr>
        <c:crossAx val="387531072"/>
        <c:crosses val="autoZero"/>
        <c:auto val="1"/>
        <c:lblAlgn val="ctr"/>
        <c:lblOffset val="100"/>
        <c:noMultiLvlLbl val="0"/>
      </c:catAx>
      <c:valAx>
        <c:axId val="387531072"/>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晶格错配度</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387529896"/>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zh-CN"/>
              <a:t>晶格错配度比较</a:t>
            </a:r>
          </a:p>
        </c:rich>
      </c:tx>
      <c:layout>
        <c:manualLayout>
          <c:xMode val="edge"/>
          <c:yMode val="edge"/>
          <c:x val="0.32575678040244971"/>
          <c:y val="2.7777777777777776E-2"/>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lineChart>
        <c:grouping val="standard"/>
        <c:varyColors val="0"/>
        <c:ser>
          <c:idx val="0"/>
          <c:order val="0"/>
          <c:tx>
            <c:strRef>
              <c:f>Sheet1!$N$2</c:f>
              <c:strCache>
                <c:ptCount val="1"/>
                <c:pt idx="0">
                  <c:v>δ真实值</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Sheet1!$N$3:$N$10</c:f>
              <c:numCache>
                <c:formatCode>General</c:formatCode>
                <c:ptCount val="8"/>
                <c:pt idx="0">
                  <c:v>-0.11</c:v>
                </c:pt>
                <c:pt idx="1">
                  <c:v>-0.15</c:v>
                </c:pt>
                <c:pt idx="2">
                  <c:v>-0.2</c:v>
                </c:pt>
                <c:pt idx="3">
                  <c:v>-0.19</c:v>
                </c:pt>
                <c:pt idx="4">
                  <c:v>-0.09</c:v>
                </c:pt>
                <c:pt idx="5">
                  <c:v>-0.04</c:v>
                </c:pt>
                <c:pt idx="6">
                  <c:v>-0.27</c:v>
                </c:pt>
                <c:pt idx="7">
                  <c:v>-0.31</c:v>
                </c:pt>
              </c:numCache>
            </c:numRef>
          </c:val>
          <c:smooth val="0"/>
        </c:ser>
        <c:ser>
          <c:idx val="1"/>
          <c:order val="1"/>
          <c:tx>
            <c:strRef>
              <c:f>Sheet1!$O$2</c:f>
              <c:strCache>
                <c:ptCount val="1"/>
                <c:pt idx="0">
                  <c:v>δ预测</c:v>
                </c:pt>
              </c:strCache>
            </c:strRef>
          </c:tx>
          <c:spPr>
            <a:ln w="2222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Sheet1!$O$3:$O$10</c:f>
              <c:numCache>
                <c:formatCode>General</c:formatCode>
                <c:ptCount val="8"/>
                <c:pt idx="0">
                  <c:v>-0.11600000000000001</c:v>
                </c:pt>
                <c:pt idx="1">
                  <c:v>-0.14699999999999999</c:v>
                </c:pt>
                <c:pt idx="2">
                  <c:v>-0.246</c:v>
                </c:pt>
                <c:pt idx="3">
                  <c:v>-0.17399999999999999</c:v>
                </c:pt>
                <c:pt idx="4">
                  <c:v>-0.113</c:v>
                </c:pt>
                <c:pt idx="5">
                  <c:v>-0.13600000000000001</c:v>
                </c:pt>
                <c:pt idx="6">
                  <c:v>-0.20699999999999999</c:v>
                </c:pt>
                <c:pt idx="7">
                  <c:v>-0.21</c:v>
                </c:pt>
              </c:numCache>
            </c:numRef>
          </c:val>
          <c:smooth val="0"/>
        </c:ser>
        <c:ser>
          <c:idx val="2"/>
          <c:order val="2"/>
          <c:tx>
            <c:strRef>
              <c:f>Sheet1!$P$2</c:f>
              <c:strCache>
                <c:ptCount val="1"/>
                <c:pt idx="0">
                  <c:v>δ计算</c:v>
                </c:pt>
              </c:strCache>
            </c:strRef>
          </c:tx>
          <c:spPr>
            <a:ln w="2222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Sheet1!$P$3:$P$10</c:f>
              <c:numCache>
                <c:formatCode>General</c:formatCode>
                <c:ptCount val="8"/>
                <c:pt idx="0">
                  <c:v>-4.7892299999999999E-2</c:v>
                </c:pt>
                <c:pt idx="1">
                  <c:v>-8.5965479999999997E-2</c:v>
                </c:pt>
                <c:pt idx="2">
                  <c:v>-7.994772E-2</c:v>
                </c:pt>
                <c:pt idx="3">
                  <c:v>-5.1496800000000002E-3</c:v>
                </c:pt>
                <c:pt idx="4">
                  <c:v>6.9721420000000006E-2</c:v>
                </c:pt>
                <c:pt idx="5">
                  <c:v>-0.22478262399999999</c:v>
                </c:pt>
                <c:pt idx="6">
                  <c:v>-0.60504376000000004</c:v>
                </c:pt>
                <c:pt idx="7">
                  <c:v>-7.8532240000000003E-2</c:v>
                </c:pt>
              </c:numCache>
            </c:numRef>
          </c:val>
          <c:smooth val="0"/>
        </c:ser>
        <c:dLbls>
          <c:dLblPos val="t"/>
          <c:showLegendKey val="0"/>
          <c:showVal val="1"/>
          <c:showCatName val="0"/>
          <c:showSerName val="0"/>
          <c:showPercent val="0"/>
          <c:showBubbleSize val="0"/>
        </c:dLbls>
        <c:smooth val="0"/>
        <c:axId val="387533424"/>
        <c:axId val="387533816"/>
      </c:lineChart>
      <c:catAx>
        <c:axId val="387533424"/>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样本点</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zh-CN"/>
          </a:p>
        </c:txPr>
        <c:crossAx val="387533816"/>
        <c:crosses val="autoZero"/>
        <c:auto val="1"/>
        <c:lblAlgn val="ctr"/>
        <c:lblOffset val="100"/>
        <c:noMultiLvlLbl val="0"/>
      </c:catAx>
      <c:valAx>
        <c:axId val="387533816"/>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晶格错配度</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387533424"/>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dk1"/>
                </a:solidFill>
                <a:latin typeface="+mn-lt"/>
                <a:ea typeface="+mn-ea"/>
                <a:cs typeface="+mn-cs"/>
              </a:defRPr>
            </a:pPr>
            <a:r>
              <a:rPr lang="zh-CN" altLang="en-US" dirty="0">
                <a:solidFill>
                  <a:schemeClr val="dk1"/>
                </a:solidFill>
                <a:latin typeface="+mn-lt"/>
                <a:ea typeface="+mn-ea"/>
                <a:cs typeface="+mn-cs"/>
              </a:rPr>
              <a:t>条件属性和蠕变寿命的皮尔森相关系数</a:t>
            </a:r>
            <a:endParaRPr lang="zh-CN" dirty="0"/>
          </a:p>
        </c:rich>
      </c:tx>
      <c:layout/>
      <c:overlay val="0"/>
      <c:spPr>
        <a:solidFill>
          <a:schemeClr val="lt1"/>
        </a:solidFill>
        <a:ln w="25400" cap="flat" cmpd="sng" algn="ctr">
          <a:solidFill>
            <a:schemeClr val="accent6"/>
          </a:solidFill>
          <a:prstDash val="dash"/>
        </a:ln>
        <a:effectLst/>
      </c:spPr>
      <c:txPr>
        <a:bodyPr rot="0" spcFirstLastPara="1" vertOverflow="ellipsis" vert="horz" wrap="square" anchor="ctr" anchorCtr="1"/>
        <a:lstStyle/>
        <a:p>
          <a:pPr>
            <a:defRPr sz="2000" b="0" i="0" u="none" strike="noStrike" kern="1200" cap="none" spc="0" normalizeH="0" baseline="0">
              <a:solidFill>
                <a:schemeClr val="dk1"/>
              </a:solidFill>
              <a:latin typeface="+mn-lt"/>
              <a:ea typeface="+mn-ea"/>
              <a:cs typeface="+mn-cs"/>
            </a:defRPr>
          </a:pPr>
          <a:endParaRPr lang="zh-CN"/>
        </a:p>
      </c:txPr>
    </c:title>
    <c:autoTitleDeleted val="0"/>
    <c:plotArea>
      <c:layout/>
      <c:barChart>
        <c:barDir val="col"/>
        <c:grouping val="stacked"/>
        <c:varyColors val="0"/>
        <c:ser>
          <c:idx val="0"/>
          <c:order val="0"/>
          <c:spPr>
            <a:solidFill>
              <a:schemeClr val="accent1"/>
            </a:solidFill>
            <a:ln>
              <a:noFill/>
            </a:ln>
            <a:effectLst/>
          </c:spPr>
          <c:invertIfNegative val="0"/>
          <c:dPt>
            <c:idx val="0"/>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2-91A8-4667-9C30-88290BB872BA}"/>
              </c:ext>
            </c:extLst>
          </c:dPt>
          <c:dPt>
            <c:idx val="1"/>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3-91A8-4667-9C30-88290BB872BA}"/>
              </c:ext>
            </c:extLst>
          </c:dPt>
          <c:dPt>
            <c:idx val="2"/>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4-91A8-4667-9C30-88290BB872BA}"/>
              </c:ext>
            </c:extLst>
          </c:dPt>
          <c:dPt>
            <c:idx val="3"/>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5-91A8-4667-9C30-88290BB872BA}"/>
              </c:ext>
            </c:extLst>
          </c:dPt>
          <c:dPt>
            <c:idx val="7"/>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6-91A8-4667-9C30-88290BB872BA}"/>
              </c:ext>
            </c:extLst>
          </c:dPt>
          <c:dPt>
            <c:idx val="13"/>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1-91A8-4667-9C30-88290BB872BA}"/>
              </c:ext>
            </c:extLst>
          </c:dPt>
          <c:dPt>
            <c:idx val="14"/>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7-91A8-4667-9C30-88290BB872BA}"/>
              </c:ext>
            </c:extLst>
          </c:dPt>
          <c:dPt>
            <c:idx val="17"/>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8-91A8-4667-9C30-88290BB872BA}"/>
              </c:ext>
            </c:extLst>
          </c:dPt>
          <c:dPt>
            <c:idx val="20"/>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9-91A8-4667-9C30-88290BB872BA}"/>
              </c:ext>
            </c:extLst>
          </c:dPt>
          <c:cat>
            <c:strRef>
              <c:f>('combine_1&amp;2_ai'!$C$91:$O$91,'combine_1&amp;2_ai'!$P$91,'combine_1&amp;2_ai'!$S$91,'combine_1&amp;2_ai'!$V$91:$AB$91)</c:f>
              <c:strCache>
                <c:ptCount val="22"/>
                <c:pt idx="0">
                  <c:v>Ni</c:v>
                </c:pt>
                <c:pt idx="1">
                  <c:v>Re</c:v>
                </c:pt>
                <c:pt idx="2">
                  <c:v>Co</c:v>
                </c:pt>
                <c:pt idx="3">
                  <c:v>Al</c:v>
                </c:pt>
                <c:pt idx="4">
                  <c:v>Ti</c:v>
                </c:pt>
                <c:pt idx="5">
                  <c:v>W</c:v>
                </c:pt>
                <c:pt idx="6">
                  <c:v>Mo</c:v>
                </c:pt>
                <c:pt idx="7">
                  <c:v>Cr</c:v>
                </c:pt>
                <c:pt idx="8">
                  <c:v>Ta</c:v>
                </c:pt>
                <c:pt idx="9">
                  <c:v>C</c:v>
                </c:pt>
                <c:pt idx="10">
                  <c:v>B</c:v>
                </c:pt>
                <c:pt idx="11">
                  <c:v>Nb</c:v>
                </c:pt>
                <c:pt idx="12">
                  <c:v>Hf</c:v>
                </c:pt>
                <c:pt idx="13">
                  <c:v>固溶时间</c:v>
                </c:pt>
                <c:pt idx="14">
                  <c:v>固溶温度</c:v>
                </c:pt>
                <c:pt idx="15">
                  <c:v>层错能</c:v>
                </c:pt>
                <c:pt idx="16">
                  <c:v>扩散系数</c:v>
                </c:pt>
                <c:pt idx="17">
                  <c:v>剪切模量</c:v>
                </c:pt>
                <c:pt idx="18">
                  <c:v>晶格常数</c:v>
                </c:pt>
                <c:pt idx="19">
                  <c:v>γ' 摩尔分数</c:v>
                </c:pt>
                <c:pt idx="20">
                  <c:v>温度</c:v>
                </c:pt>
                <c:pt idx="21">
                  <c:v>应力</c:v>
                </c:pt>
              </c:strCache>
            </c:strRef>
          </c:cat>
          <c:val>
            <c:numRef>
              <c:f>('combine_1&amp;2_ai'!$C$92:$O$92,'combine_1&amp;2_ai'!$P$92,'combine_1&amp;2_ai'!$S$92,'combine_1&amp;2_ai'!$V$92:$AB$92)</c:f>
              <c:numCache>
                <c:formatCode>General</c:formatCode>
                <c:ptCount val="22"/>
                <c:pt idx="0">
                  <c:v>0.35848132555810391</c:v>
                </c:pt>
                <c:pt idx="1">
                  <c:v>0.36545007000074026</c:v>
                </c:pt>
                <c:pt idx="2">
                  <c:v>0.41199353179949499</c:v>
                </c:pt>
                <c:pt idx="3">
                  <c:v>0.31607242032849348</c:v>
                </c:pt>
                <c:pt idx="4">
                  <c:v>8.5452823212506399E-2</c:v>
                </c:pt>
                <c:pt idx="5">
                  <c:v>7.0000456323410509E-2</c:v>
                </c:pt>
                <c:pt idx="6">
                  <c:v>3.3647633442280514E-2</c:v>
                </c:pt>
                <c:pt idx="7">
                  <c:v>0.31221623985413943</c:v>
                </c:pt>
                <c:pt idx="8">
                  <c:v>9.4429983091517834E-3</c:v>
                </c:pt>
                <c:pt idx="9">
                  <c:v>0.15139383810841134</c:v>
                </c:pt>
                <c:pt idx="10">
                  <c:v>0.2376106876043384</c:v>
                </c:pt>
                <c:pt idx="11">
                  <c:v>0.27846590866911403</c:v>
                </c:pt>
                <c:pt idx="12">
                  <c:v>0.13367865003604162</c:v>
                </c:pt>
                <c:pt idx="13">
                  <c:v>0.62736767949413141</c:v>
                </c:pt>
                <c:pt idx="14">
                  <c:v>0.33792178393033262</c:v>
                </c:pt>
                <c:pt idx="15">
                  <c:v>0.27041168782499259</c:v>
                </c:pt>
                <c:pt idx="16">
                  <c:v>0.27056860137449329</c:v>
                </c:pt>
                <c:pt idx="17">
                  <c:v>0.365051799322334</c:v>
                </c:pt>
                <c:pt idx="18">
                  <c:v>7.1217353071676898E-2</c:v>
                </c:pt>
                <c:pt idx="19">
                  <c:v>7.4988493434831924E-2</c:v>
                </c:pt>
                <c:pt idx="20">
                  <c:v>0.32651728488093351</c:v>
                </c:pt>
                <c:pt idx="21">
                  <c:v>9.335118395649479E-2</c:v>
                </c:pt>
              </c:numCache>
            </c:numRef>
          </c:val>
          <c:extLst xmlns:c16r2="http://schemas.microsoft.com/office/drawing/2015/06/chart">
            <c:ext xmlns:c16="http://schemas.microsoft.com/office/drawing/2014/chart" uri="{C3380CC4-5D6E-409C-BE32-E72D297353CC}">
              <c16:uniqueId val="{00000000-91A8-4667-9C30-88290BB872BA}"/>
            </c:ext>
          </c:extLst>
        </c:ser>
        <c:dLbls>
          <c:showLegendKey val="0"/>
          <c:showVal val="0"/>
          <c:showCatName val="0"/>
          <c:showSerName val="0"/>
          <c:showPercent val="0"/>
          <c:showBubbleSize val="0"/>
        </c:dLbls>
        <c:gapWidth val="150"/>
        <c:overlap val="100"/>
        <c:axId val="275680840"/>
        <c:axId val="275678096"/>
      </c:barChart>
      <c:catAx>
        <c:axId val="275680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ln>
                  <a:noFill/>
                </a:ln>
                <a:solidFill>
                  <a:schemeClr val="tx1">
                    <a:lumMod val="65000"/>
                    <a:lumOff val="35000"/>
                  </a:schemeClr>
                </a:solidFill>
                <a:latin typeface="+mn-lt"/>
                <a:ea typeface="+mn-ea"/>
                <a:cs typeface="+mn-cs"/>
              </a:defRPr>
            </a:pPr>
            <a:endParaRPr lang="zh-CN"/>
          </a:p>
        </c:txPr>
        <c:crossAx val="275678096"/>
        <c:crosses val="autoZero"/>
        <c:auto val="1"/>
        <c:lblAlgn val="ctr"/>
        <c:lblOffset val="100"/>
        <c:noMultiLvlLbl val="0"/>
      </c:catAx>
      <c:valAx>
        <c:axId val="27567809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568084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30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accent2_4" csCatId="accent2"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多项式拟合</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6DE3DC27-C894-4548-B926-C3390321CA6A}">
      <dgm:prSet phldrT="[文本]"/>
      <dgm:spPr/>
      <dgm:t>
        <a:bodyPr/>
        <a:lstStyle/>
        <a:p>
          <a:r>
            <a:rPr lang="zh-CN" altLang="en-US" dirty="0"/>
            <a:t>最小二乘法</a:t>
          </a:r>
        </a:p>
      </dgm:t>
    </dgm:pt>
    <dgm:pt modelId="{EBBB56A6-8686-4BC6-8EFF-015A684E0FCA}" type="parTrans" cxnId="{186CD539-1275-4E1E-9151-45A2A0133583}">
      <dgm:prSet/>
      <dgm:spPr/>
      <dgm:t>
        <a:bodyPr/>
        <a:lstStyle/>
        <a:p>
          <a:endParaRPr lang="zh-CN" altLang="en-US"/>
        </a:p>
      </dgm:t>
    </dgm:pt>
    <dgm:pt modelId="{4457B3D4-DBD7-41EF-864E-CDBDC419703D}" type="sibTrans" cxnId="{186CD539-1275-4E1E-9151-45A2A0133583}">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dirty="0"/>
            <a:t>优化</a:t>
          </a:r>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a:t>
          </a:r>
          <a:endParaRPr lang="zh-CN" altLang="en-US" dirty="0"/>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F6966B4F-57E2-4624-834F-264B8D923C6D}" type="pres">
      <dgm:prSet presAssocID="{12385A7F-B2E3-47DE-997D-4996FF4ADAE4}" presName="composite" presStyleCnt="0"/>
      <dgm:spPr/>
      <dgm:t>
        <a:bodyPr/>
        <a:lstStyle/>
        <a:p>
          <a:endParaRPr lang="zh-CN" altLang="en-US"/>
        </a:p>
      </dgm:t>
    </dgm:pt>
    <dgm:pt modelId="{81E0275B-AF3D-4299-B200-D296AD9C71FB}" type="pres">
      <dgm:prSet presAssocID="{12385A7F-B2E3-47DE-997D-4996FF4ADAE4}" presName="parTx" presStyleLbl="alignNode1" presStyleIdx="0" presStyleCnt="4">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0" presStyleCnt="4">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t>
        <a:bodyPr/>
        <a:lstStyle/>
        <a:p>
          <a:endParaRPr lang="zh-CN" altLang="en-US"/>
        </a:p>
      </dgm:t>
    </dgm:pt>
    <dgm:pt modelId="{07E02DE1-31DE-4209-9B75-C34F2D854D3C}" type="pres">
      <dgm:prSet presAssocID="{319A7A7B-376E-4AFB-9CC5-EBCDB7482F9F}" presName="composite" presStyleCnt="0"/>
      <dgm:spPr/>
      <dgm:t>
        <a:bodyPr/>
        <a:lstStyle/>
        <a:p>
          <a:endParaRPr lang="zh-CN" altLang="en-US"/>
        </a:p>
      </dgm:t>
    </dgm:pt>
    <dgm:pt modelId="{FD00538C-AD46-44D4-BAD8-E2AF5D733166}" type="pres">
      <dgm:prSet presAssocID="{319A7A7B-376E-4AFB-9CC5-EBCDB7482F9F}" presName="parTx" presStyleLbl="alignNode1" presStyleIdx="1" presStyleCnt="4">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1" presStyleCnt="4">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t>
        <a:bodyPr/>
        <a:lstStyle/>
        <a:p>
          <a:endParaRPr lang="zh-CN" altLang="en-US"/>
        </a:p>
      </dgm:t>
    </dgm:pt>
    <dgm:pt modelId="{20780324-8726-414D-B795-E2FEB5B23D1F}" type="pres">
      <dgm:prSet presAssocID="{08F24174-A4CD-4CBD-8335-14D9376FF6E3}" presName="composite" presStyleCnt="0"/>
      <dgm:spPr/>
      <dgm:t>
        <a:bodyPr/>
        <a:lstStyle/>
        <a:p>
          <a:endParaRPr lang="zh-CN" altLang="en-US"/>
        </a:p>
      </dgm:t>
    </dgm:pt>
    <dgm:pt modelId="{7399F8E4-3398-4F24-8B93-EF205C1A17DD}" type="pres">
      <dgm:prSet presAssocID="{08F24174-A4CD-4CBD-8335-14D9376FF6E3}" presName="parTx" presStyleLbl="alignNode1" presStyleIdx="2" presStyleCnt="4">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2" presStyleCnt="4">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t>
        <a:bodyPr/>
        <a:lstStyle/>
        <a:p>
          <a:endParaRPr lang="zh-CN" altLang="en-US"/>
        </a:p>
      </dgm:t>
    </dgm:pt>
    <dgm:pt modelId="{277AC9B6-C7E5-40F1-B49C-45CA75DD1A4D}" type="pres">
      <dgm:prSet presAssocID="{57A28028-77D2-4277-9970-63BACBD13F4D}" presName="composite" presStyleCnt="0"/>
      <dgm:spPr/>
      <dgm:t>
        <a:bodyPr/>
        <a:lstStyle/>
        <a:p>
          <a:endParaRPr lang="zh-CN" altLang="en-US"/>
        </a:p>
      </dgm:t>
    </dgm:pt>
    <dgm:pt modelId="{FAF5B232-2A05-4F6E-9405-2E49A439F1EF}" type="pres">
      <dgm:prSet presAssocID="{57A28028-77D2-4277-9970-63BACBD13F4D}" presName="parTx" presStyleLbl="alignNode1" presStyleIdx="3" presStyleCnt="4">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3" presStyleCnt="4">
        <dgm:presLayoutVars>
          <dgm:bulletEnabled val="1"/>
        </dgm:presLayoutVars>
      </dgm:prSet>
      <dgm:spPr/>
      <dgm:t>
        <a:bodyPr/>
        <a:lstStyle/>
        <a:p>
          <a:endParaRPr lang="zh-CN" altLang="en-US"/>
        </a:p>
      </dgm:t>
    </dgm:pt>
  </dgm:ptLst>
  <dgm:cxnLst>
    <dgm:cxn modelId="{AE047D9A-9263-4186-BBCD-B7945977247E}" srcId="{12385A7F-B2E3-47DE-997D-4996FF4ADAE4}" destId="{F563B7B6-DF65-4E9F-A4B2-18AE58DD2D84}" srcOrd="3" destOrd="0" parTransId="{1A1053CD-4DE4-4BD7-889A-9810F16EDAE9}" sibTransId="{0CEB9BD9-79EB-48EF-BFF3-203ECB2A15A8}"/>
    <dgm:cxn modelId="{34709A4F-DE0B-474A-8469-E4FFD58D6AF7}" type="presOf" srcId="{0307DB1A-96AD-4ADC-BE9D-590E3FB361EC}" destId="{EE23FAF4-8768-4D90-A6BC-9C48AEA9AA1F}" srcOrd="0" destOrd="8" presId="urn:microsoft.com/office/officeart/2005/8/layout/hList1"/>
    <dgm:cxn modelId="{BD9D6C3F-9C30-44CF-96D1-362F487D3B59}" type="presOf" srcId="{17FA2C77-5AA6-43AF-8A82-2BDF371527DE}" destId="{796411D0-3C4E-434A-B4E1-D99091C107BB}" srcOrd="0" destOrd="1" presId="urn:microsoft.com/office/officeart/2005/8/layout/hList1"/>
    <dgm:cxn modelId="{91ABA8FC-08D6-41E1-B08C-F70E6BFE5686}" type="presOf" srcId="{40E2F6DA-AB5B-4BBE-BA42-38C9A9CEC691}" destId="{20287C72-3AAB-4957-B6C5-CFD412CA4004}" srcOrd="0" destOrd="1" presId="urn:microsoft.com/office/officeart/2005/8/layout/hList1"/>
    <dgm:cxn modelId="{72B14A77-152F-4A47-BE75-774A7CADB7E9}" srcId="{319A7A7B-376E-4AFB-9CC5-EBCDB7482F9F}" destId="{263C32CA-1010-4F62-A32E-45944099A3C8}" srcOrd="3" destOrd="0" parTransId="{1DAA29C1-59E7-4688-A541-C98DF1FB601F}" sibTransId="{F8E28B03-7489-4042-92EF-BF1FFB1D4D30}"/>
    <dgm:cxn modelId="{E3F650BC-8AE0-4E4D-B5C9-49CEB80150FD}" srcId="{12385A7F-B2E3-47DE-997D-4996FF4ADAE4}" destId="{2EF5E0E8-BE3A-4E0F-BA2F-BA8353E662E2}" srcOrd="7" destOrd="0" parTransId="{5D9A2180-3480-4205-9C68-FC2EE58DE513}" sibTransId="{75BB2188-EC83-4FA0-AC05-13A4EE0A7196}"/>
    <dgm:cxn modelId="{8BB1651C-95FA-4116-9CAB-E99EF2020F61}" srcId="{12385A7F-B2E3-47DE-997D-4996FF4ADAE4}" destId="{B9D80B6A-426E-4367-A50F-2C92EFE309BC}" srcOrd="9" destOrd="0" parTransId="{653219A1-374D-48AE-91F0-A84C70E8378E}" sibTransId="{EE2A66C5-D137-4D45-86F8-7C3A4FF117CD}"/>
    <dgm:cxn modelId="{B7EFB546-AA24-4C72-AD32-D5D2EFC1ABAB}" srcId="{319A7A7B-376E-4AFB-9CC5-EBCDB7482F9F}" destId="{40E2F6DA-AB5B-4BBE-BA42-38C9A9CEC691}" srcOrd="1" destOrd="0" parTransId="{A7D427D1-1F4E-4898-8D57-75DBD9175142}" sibTransId="{ADA58A91-4CA2-446A-AB80-2384EBA9E6B2}"/>
    <dgm:cxn modelId="{D7925A2E-6B9F-4E66-A61D-B85F1380B22F}" srcId="{12385A7F-B2E3-47DE-997D-4996FF4ADAE4}" destId="{EBD88137-22AE-4929-9660-ABBDEAEA29BA}" srcOrd="5" destOrd="0" parTransId="{A6FDE5D6-57D0-4D0A-B827-F7078E41A3A4}" sibTransId="{51643034-96B3-4883-919B-EF639A55C62E}"/>
    <dgm:cxn modelId="{74869E8F-3FD7-445B-AD20-DEE354029E14}" srcId="{57A28028-77D2-4277-9970-63BACBD13F4D}" destId="{41EBC1AB-360E-4B9C-8C49-CBCB1CFAC31E}" srcOrd="2" destOrd="0" parTransId="{5B39CC9E-C42A-4F4D-A99B-7C5AAF16EF97}" sibTransId="{3619FE43-A109-4F45-812B-B881E8A4D452}"/>
    <dgm:cxn modelId="{0CF8A7E8-B905-460F-B594-58E7C2D952B6}" type="presOf" srcId="{0699DB40-A198-49EC-8B53-CCB6DF54D249}" destId="{20287C72-3AAB-4957-B6C5-CFD412CA4004}" srcOrd="0" destOrd="5" presId="urn:microsoft.com/office/officeart/2005/8/layout/hList1"/>
    <dgm:cxn modelId="{330CA0AA-5649-42EC-9A49-4BACE5ACA82C}" type="presOf" srcId="{9075A47C-91B5-4890-B46A-2FCFC80F339C}" destId="{6D9D0ABC-12BC-42FD-B32D-F484BB2E955B}" srcOrd="0" destOrd="3" presId="urn:microsoft.com/office/officeart/2005/8/layout/hList1"/>
    <dgm:cxn modelId="{E9AE8FB5-0443-41EE-9605-D03BCDF0D021}" type="presOf" srcId="{8A5E98F2-3EEE-4EAE-B6DA-25BB7E1B620A}" destId="{796411D0-3C4E-434A-B4E1-D99091C107BB}" srcOrd="0" destOrd="0" presId="urn:microsoft.com/office/officeart/2005/8/layout/hList1"/>
    <dgm:cxn modelId="{9F36A054-26D2-40D4-882E-4811CFA9CFD6}" srcId="{A5587D8A-F7F7-4405-AA88-A677C8E061CD}" destId="{319A7A7B-376E-4AFB-9CC5-EBCDB7482F9F}" srcOrd="1" destOrd="0" parTransId="{FA3F9CE9-5FC5-4926-A4E4-E2B255192240}" sibTransId="{8AFACC4D-6C6E-4876-8FD5-3869E1EDBDE4}"/>
    <dgm:cxn modelId="{D9F9FEF4-8FC4-4E59-AE1B-AA7FECB9D77E}" type="presOf" srcId="{F5BAECF3-D619-4A9E-8AB1-982C2A325F52}" destId="{6D9D0ABC-12BC-42FD-B32D-F484BB2E955B}" srcOrd="0" destOrd="4" presId="urn:microsoft.com/office/officeart/2005/8/layout/hList1"/>
    <dgm:cxn modelId="{CC8B7487-22F9-4922-80AB-052677A37047}" type="presOf" srcId="{D8C4CA14-D911-4B37-999B-09BD855AF5BF}" destId="{20287C72-3AAB-4957-B6C5-CFD412CA4004}" srcOrd="0" destOrd="0" presId="urn:microsoft.com/office/officeart/2005/8/layout/hList1"/>
    <dgm:cxn modelId="{05C1B23E-D296-4762-8186-707D7BA42E54}" srcId="{08F24174-A4CD-4CBD-8335-14D9376FF6E3}" destId="{9F225015-9585-428B-A5AF-6F85FB018702}" srcOrd="6" destOrd="0" parTransId="{96E20922-F92D-4DD7-91C1-89AA58D8C5D0}" sibTransId="{DE4FC9B7-631B-43FC-9E65-721356FF2B1B}"/>
    <dgm:cxn modelId="{06F4C7E9-1555-43FD-9497-226E5A780EFE}" type="presOf" srcId="{A5587D8A-F7F7-4405-AA88-A677C8E061CD}" destId="{56B5842B-3116-4832-9713-298705147BDE}" srcOrd="0" destOrd="0" presId="urn:microsoft.com/office/officeart/2005/8/layout/hList1"/>
    <dgm:cxn modelId="{9BC7FA53-4C11-4AF5-88B7-1716C11084A5}" srcId="{319A7A7B-376E-4AFB-9CC5-EBCDB7482F9F}" destId="{A3BF1A4B-0F2A-4B81-89CD-8E82EEFC59AB}" srcOrd="2" destOrd="0" parTransId="{AD717B4A-DFB2-46E7-ACB9-B95FA21E435D}" sibTransId="{793640CF-F7CD-446B-BD32-B16E9406A2B6}"/>
    <dgm:cxn modelId="{2DAFB47D-F949-436B-8A65-A5DAF249B5C8}" srcId="{12385A7F-B2E3-47DE-997D-4996FF4ADAE4}" destId="{9B2A35D2-BED9-4E81-8117-834997686816}" srcOrd="2" destOrd="0" parTransId="{AC151406-7FCA-4D17-AB70-D38117D04515}" sibTransId="{D84CBA9F-DE9D-4507-8EA7-AE46AF3466FB}"/>
    <dgm:cxn modelId="{8A66A4B7-D8E5-4A7D-A03C-457AE9CF0D6D}" type="presOf" srcId="{35C5DDDD-6D03-4DE5-B50E-66DF9535C6A9}" destId="{6D9D0ABC-12BC-42FD-B32D-F484BB2E955B}" srcOrd="0" destOrd="5" presId="urn:microsoft.com/office/officeart/2005/8/layout/hList1"/>
    <dgm:cxn modelId="{1E9972D3-5D5B-4540-9F5B-205D71D8318E}" srcId="{08F24174-A4CD-4CBD-8335-14D9376FF6E3}" destId="{9075A47C-91B5-4890-B46A-2FCFC80F339C}" srcOrd="3" destOrd="0" parTransId="{16AC447C-BEE3-4885-924A-679C2188CD7D}" sibTransId="{1DF7BD3A-0BC7-4431-A3E4-B449859E23F5}"/>
    <dgm:cxn modelId="{D6FED3E7-C12C-4E43-84FE-D9560D0DEFD5}" type="presOf" srcId="{6DE3DC27-C894-4548-B926-C3390321CA6A}" destId="{EE23FAF4-8768-4D90-A6BC-9C48AEA9AA1F}" srcOrd="0" destOrd="1" presId="urn:microsoft.com/office/officeart/2005/8/layout/hList1"/>
    <dgm:cxn modelId="{82FD2D26-89D1-4BE2-AE4E-29B4966789D6}" type="presOf" srcId="{4318ABA4-0340-4450-980D-09834F0884E4}" destId="{796411D0-3C4E-434A-B4E1-D99091C107BB}" srcOrd="0" destOrd="3" presId="urn:microsoft.com/office/officeart/2005/8/layout/hList1"/>
    <dgm:cxn modelId="{3884E593-35EB-4D61-8E97-974310960F56}" srcId="{57A28028-77D2-4277-9970-63BACBD13F4D}" destId="{E2D9A33B-56C0-4BEB-8430-F0FF883CE743}" srcOrd="5" destOrd="0" parTransId="{D6BF8A8B-FC16-4D97-833D-9F4FB85AEB67}" sibTransId="{EE8541B7-6291-49A0-8D09-45771921C73D}"/>
    <dgm:cxn modelId="{A5C157B0-3346-4871-9AF1-1CCA8DC6E9EF}" srcId="{12385A7F-B2E3-47DE-997D-4996FF4ADAE4}" destId="{A0303C04-8C8A-4DAD-AAD9-EE32896C7E55}" srcOrd="4" destOrd="0" parTransId="{DD15930E-4454-46EB-9FE0-DC121D9A9138}" sibTransId="{CE665539-CED4-4395-88FA-C52684FAB4B2}"/>
    <dgm:cxn modelId="{15CE1FA6-0E7C-42DB-856F-E64CF17AFE45}" srcId="{319A7A7B-376E-4AFB-9CC5-EBCDB7482F9F}" destId="{80E71593-A577-4032-8C9A-E945F2204C0C}" srcOrd="6" destOrd="0" parTransId="{4AB9BA81-BEF2-4FFA-AD01-772E4275C8DA}" sibTransId="{21E9A853-B8BE-45A8-86D8-EA774F173B1F}"/>
    <dgm:cxn modelId="{36BA2953-5DC2-40F3-8CBD-C721F80F23FE}" type="presOf" srcId="{EBD88137-22AE-4929-9660-ABBDEAEA29BA}" destId="{EE23FAF4-8768-4D90-A6BC-9C48AEA9AA1F}" srcOrd="0" destOrd="5" presId="urn:microsoft.com/office/officeart/2005/8/layout/hList1"/>
    <dgm:cxn modelId="{984FDD5A-2853-4853-B1F9-9625D7B4335F}" srcId="{A5587D8A-F7F7-4405-AA88-A677C8E061CD}" destId="{12385A7F-B2E3-47DE-997D-4996FF4ADAE4}" srcOrd="0" destOrd="0" parTransId="{3B01F3BB-ED10-4ED0-9B72-321FA69205D3}" sibTransId="{559E3E90-53F8-4E5B-9A9A-608772AFA637}"/>
    <dgm:cxn modelId="{92335DE8-72C7-4BC3-8C50-CEFF764DB9D1}" srcId="{08F24174-A4CD-4CBD-8335-14D9376FF6E3}" destId="{35C5DDDD-6D03-4DE5-B50E-66DF9535C6A9}" srcOrd="5" destOrd="0" parTransId="{9802C85F-BAAD-43DD-A467-C554AB28CFBE}" sibTransId="{C5865EDC-256A-429B-9438-94166709F446}"/>
    <dgm:cxn modelId="{186CD539-1275-4E1E-9151-45A2A0133583}" srcId="{12385A7F-B2E3-47DE-997D-4996FF4ADAE4}" destId="{6DE3DC27-C894-4548-B926-C3390321CA6A}" srcOrd="1" destOrd="0" parTransId="{EBBB56A6-8686-4BC6-8EFF-015A684E0FCA}" sibTransId="{4457B3D4-DBD7-41EF-864E-CDBDC419703D}"/>
    <dgm:cxn modelId="{CECA8093-8C9B-42CE-BB99-895C3F8E9EC0}" srcId="{12385A7F-B2E3-47DE-997D-4996FF4ADAE4}" destId="{BCA700CC-BDB5-4FE9-9640-9C264D5AF3BD}" srcOrd="10" destOrd="0" parTransId="{DC415AD4-8DC4-4050-BC5F-AF71524697F7}" sibTransId="{0AC73A27-9CBD-4FF2-BA4F-91AA4A37D598}"/>
    <dgm:cxn modelId="{30C4AEEC-21D3-4D5B-890A-600D1EA2604F}" srcId="{319A7A7B-376E-4AFB-9CC5-EBCDB7482F9F}" destId="{1B5965B6-A33E-442A-9A25-8A2D8EB23093}" srcOrd="4" destOrd="0" parTransId="{1FD0670E-CB38-440E-B57C-C5A7BF1F878A}" sibTransId="{956F284E-D391-4F01-ACE4-8E8F4D3C6640}"/>
    <dgm:cxn modelId="{4C9B4202-25CA-40F9-930E-F6A64404A130}" type="presOf" srcId="{9F225015-9585-428B-A5AF-6F85FB018702}" destId="{6D9D0ABC-12BC-42FD-B32D-F484BB2E955B}" srcOrd="0" destOrd="6"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92EBC853-E5FB-4005-97D6-5FA107B39C53}" type="presOf" srcId="{263C32CA-1010-4F62-A32E-45944099A3C8}" destId="{20287C72-3AAB-4957-B6C5-CFD412CA4004}" srcOrd="0" destOrd="3" presId="urn:microsoft.com/office/officeart/2005/8/layout/hList1"/>
    <dgm:cxn modelId="{2C8F5B17-361D-4247-A35E-0D6F7146F601}" type="presOf" srcId="{097D7BC2-8D15-4CF4-8576-879C3E19D053}" destId="{EE23FAF4-8768-4D90-A6BC-9C48AEA9AA1F}" srcOrd="0" destOrd="6" presId="urn:microsoft.com/office/officeart/2005/8/layout/hList1"/>
    <dgm:cxn modelId="{7131A8F7-89F2-47DC-B6D7-A6AA68013579}" type="presOf" srcId="{57A28028-77D2-4277-9970-63BACBD13F4D}" destId="{FAF5B232-2A05-4F6E-9405-2E49A439F1EF}" srcOrd="0" destOrd="0" presId="urn:microsoft.com/office/officeart/2005/8/layout/hList1"/>
    <dgm:cxn modelId="{CC517240-8CCC-4B2F-B3AB-61FEEFCC0ED2}" type="presOf" srcId="{A8A3157D-EE20-4082-BE81-0BCA8A4646C2}" destId="{6D9D0ABC-12BC-42FD-B32D-F484BB2E955B}" srcOrd="0" destOrd="2" presId="urn:microsoft.com/office/officeart/2005/8/layout/hList1"/>
    <dgm:cxn modelId="{6AD69892-866B-4A44-A56F-54A360F818FF}" type="presOf" srcId="{80E71593-A577-4032-8C9A-E945F2204C0C}" destId="{20287C72-3AAB-4957-B6C5-CFD412CA4004}" srcOrd="0" destOrd="6" presId="urn:microsoft.com/office/officeart/2005/8/layout/hList1"/>
    <dgm:cxn modelId="{85F102D9-385B-40D4-96EF-2AC7549D1A1B}" type="presOf" srcId="{1FA9CEC1-D6D2-4480-AA4B-91E527F14244}" destId="{796411D0-3C4E-434A-B4E1-D99091C107BB}" srcOrd="0" destOrd="4" presId="urn:microsoft.com/office/officeart/2005/8/layout/hList1"/>
    <dgm:cxn modelId="{9799A315-573A-43EB-AC3A-AD12AD5562DE}" srcId="{A5587D8A-F7F7-4405-AA88-A677C8E061CD}" destId="{08F24174-A4CD-4CBD-8335-14D9376FF6E3}" srcOrd="2" destOrd="0" parTransId="{C8C67AA3-5412-4FDA-8649-5A4B26406DFB}" sibTransId="{C775B678-3D25-4885-ADF3-A065374FD825}"/>
    <dgm:cxn modelId="{0BA38EE7-8A0B-45BF-BCD6-596CF5CDFED0}" srcId="{12385A7F-B2E3-47DE-997D-4996FF4ADAE4}" destId="{6EE84440-A179-442E-AC6F-3D005F19E6C4}" srcOrd="0" destOrd="0" parTransId="{10CD1C4A-02F9-4FEC-8B74-AB681FFB2333}" sibTransId="{580129FE-90E6-4951-A502-48AD1DAFAB12}"/>
    <dgm:cxn modelId="{3F24DEE1-25BC-4856-A3DC-72EDC4D27173}" srcId="{08F24174-A4CD-4CBD-8335-14D9376FF6E3}" destId="{B198D8EF-D3D0-468B-A758-0F3475BDF54E}" srcOrd="1" destOrd="0" parTransId="{5BF9BEBC-1863-4D06-8E3B-E47F8FB6B094}" sibTransId="{78952575-451A-49FA-8465-A044DD8EA0C6}"/>
    <dgm:cxn modelId="{656AF02A-E25F-405C-9B8E-BCFA970D32D1}" srcId="{319A7A7B-376E-4AFB-9CC5-EBCDB7482F9F}" destId="{0699DB40-A198-49EC-8B53-CCB6DF54D249}" srcOrd="5" destOrd="0" parTransId="{4FB25A25-E685-4E42-8DCA-55CB839428D0}" sibTransId="{8A29846E-D5EA-4F60-A982-4FB92BF901DE}"/>
    <dgm:cxn modelId="{8DC75681-AC05-46E6-BCF6-BC750E03703B}" srcId="{08F24174-A4CD-4CBD-8335-14D9376FF6E3}" destId="{A425C22B-B874-4CA8-AA2D-50F84A410D8F}" srcOrd="0" destOrd="0" parTransId="{A656AD7F-5664-42F7-BB79-4AEDDE268862}" sibTransId="{878132CC-0E18-4F51-9046-9EF70480ECFC}"/>
    <dgm:cxn modelId="{95D3A1B4-7A5A-4813-BE4E-CE9EAB70AB06}" type="presOf" srcId="{BCA700CC-BDB5-4FE9-9640-9C264D5AF3BD}" destId="{EE23FAF4-8768-4D90-A6BC-9C48AEA9AA1F}" srcOrd="0" destOrd="10" presId="urn:microsoft.com/office/officeart/2005/8/layout/hList1"/>
    <dgm:cxn modelId="{89DA3405-AB33-4405-9FFF-4C2BA08CAEC7}" type="presOf" srcId="{6EE84440-A179-442E-AC6F-3D005F19E6C4}" destId="{EE23FAF4-8768-4D90-A6BC-9C48AEA9AA1F}" srcOrd="0" destOrd="0" presId="urn:microsoft.com/office/officeart/2005/8/layout/hList1"/>
    <dgm:cxn modelId="{77756A24-1C71-4E22-93C0-7C5A397ACBA7}" type="presOf" srcId="{12385A7F-B2E3-47DE-997D-4996FF4ADAE4}" destId="{81E0275B-AF3D-4299-B200-D296AD9C71FB}" srcOrd="0" destOrd="0" presId="urn:microsoft.com/office/officeart/2005/8/layout/hList1"/>
    <dgm:cxn modelId="{10D323CA-9B2D-42BB-975C-905B574DAB9C}" type="presOf" srcId="{9B2A35D2-BED9-4E81-8117-834997686816}" destId="{EE23FAF4-8768-4D90-A6BC-9C48AEA9AA1F}" srcOrd="0" destOrd="2" presId="urn:microsoft.com/office/officeart/2005/8/layout/hList1"/>
    <dgm:cxn modelId="{6DC71E2F-C665-478A-81A2-3713D7144273}" type="presOf" srcId="{2EF5E0E8-BE3A-4E0F-BA2F-BA8353E662E2}" destId="{EE23FAF4-8768-4D90-A6BC-9C48AEA9AA1F}" srcOrd="0" destOrd="7"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F2E22B-005D-4C6A-A015-72D12B3F6693}" srcId="{319A7A7B-376E-4AFB-9CC5-EBCDB7482F9F}" destId="{D8C4CA14-D911-4B37-999B-09BD855AF5BF}" srcOrd="0" destOrd="0" parTransId="{219974A8-5B53-4C9F-9B08-D9CA40CD64C1}" sibTransId="{9936B20B-4B1F-41D5-B6FF-1ACCD1BDA01A}"/>
    <dgm:cxn modelId="{B5E03AB7-5D4C-4967-99DC-0636C6023BE6}" type="presOf" srcId="{A425C22B-B874-4CA8-AA2D-50F84A410D8F}" destId="{6D9D0ABC-12BC-42FD-B32D-F484BB2E955B}" srcOrd="0" destOrd="0" presId="urn:microsoft.com/office/officeart/2005/8/layout/hList1"/>
    <dgm:cxn modelId="{6FE5CD27-150F-4876-9CAA-409EE7C67724}" type="presOf" srcId="{1B5965B6-A33E-442A-9A25-8A2D8EB23093}" destId="{20287C72-3AAB-4957-B6C5-CFD412CA4004}" srcOrd="0" destOrd="4" presId="urn:microsoft.com/office/officeart/2005/8/layout/hList1"/>
    <dgm:cxn modelId="{94E24DC7-F227-4F5A-AC5D-79422B341580}" srcId="{08F24174-A4CD-4CBD-8335-14D9376FF6E3}" destId="{A8A3157D-EE20-4082-BE81-0BCA8A4646C2}" srcOrd="2" destOrd="0" parTransId="{6BD45D7A-2C46-4023-ACBC-9E98F41E01DC}" sibTransId="{F39EAB1B-AA0C-4C6E-B9D7-256A59809647}"/>
    <dgm:cxn modelId="{51DF772A-3FBA-458C-B9B9-A620B7A745A6}" type="presOf" srcId="{A3BF1A4B-0F2A-4B81-89CD-8E82EEFC59AB}" destId="{20287C72-3AAB-4957-B6C5-CFD412CA4004}" srcOrd="0" destOrd="2" presId="urn:microsoft.com/office/officeart/2005/8/layout/hList1"/>
    <dgm:cxn modelId="{57D4A8DB-BEDE-422D-86F8-241E85CD7603}" type="presOf" srcId="{E2D9A33B-56C0-4BEB-8430-F0FF883CE743}" destId="{796411D0-3C4E-434A-B4E1-D99091C107BB}" srcOrd="0" destOrd="5" presId="urn:microsoft.com/office/officeart/2005/8/layout/hList1"/>
    <dgm:cxn modelId="{AD27BE0F-B037-4E11-B06D-B0BC54A8C62C}" type="presOf" srcId="{41EBC1AB-360E-4B9C-8C49-CBCB1CFAC31E}" destId="{796411D0-3C4E-434A-B4E1-D99091C107BB}" srcOrd="0" destOrd="2" presId="urn:microsoft.com/office/officeart/2005/8/layout/hList1"/>
    <dgm:cxn modelId="{9BBD3746-5A5A-4000-A36F-4A5BD4802DC1}" type="presOf" srcId="{08F24174-A4CD-4CBD-8335-14D9376FF6E3}" destId="{7399F8E4-3398-4F24-8B93-EF205C1A17DD}" srcOrd="0" destOrd="0" presId="urn:microsoft.com/office/officeart/2005/8/layout/hList1"/>
    <dgm:cxn modelId="{9A58DE42-B05D-4377-8857-DB3FF58D4134}" type="presOf" srcId="{B198D8EF-D3D0-468B-A758-0F3475BDF54E}" destId="{6D9D0ABC-12BC-42FD-B32D-F484BB2E955B}" srcOrd="0" destOrd="1" presId="urn:microsoft.com/office/officeart/2005/8/layout/hList1"/>
    <dgm:cxn modelId="{B3281B82-6194-442D-8C43-0F27C1FC81F9}" srcId="{A5587D8A-F7F7-4405-AA88-A677C8E061CD}" destId="{57A28028-77D2-4277-9970-63BACBD13F4D}" srcOrd="3"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DB41FEA6-7D50-4BD7-AF8A-6AF28CD56DC6}" srcId="{12385A7F-B2E3-47DE-997D-4996FF4ADAE4}" destId="{097D7BC2-8D15-4CF4-8576-879C3E19D053}" srcOrd="6" destOrd="0" parTransId="{EFA90E66-1C7B-4601-9669-425ACCB0CE0F}" sibTransId="{C3B811FE-DC2B-46A8-8EAF-07A3011A7914}"/>
    <dgm:cxn modelId="{AF5BED4A-4FC3-4CB5-B351-0C82BA0C9F48}" type="presOf" srcId="{319A7A7B-376E-4AFB-9CC5-EBCDB7482F9F}" destId="{FD00538C-AD46-44D4-BAD8-E2AF5D733166}" srcOrd="0" destOrd="0" presId="urn:microsoft.com/office/officeart/2005/8/layout/hList1"/>
    <dgm:cxn modelId="{37ADEA27-C051-47C0-98FF-8A2D10D5B9BE}" type="presOf" srcId="{A0303C04-8C8A-4DAD-AAD9-EE32896C7E55}" destId="{EE23FAF4-8768-4D90-A6BC-9C48AEA9AA1F}" srcOrd="0" destOrd="4"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DFC34165-C682-41D0-82ED-9428953D3879}" srcId="{57A28028-77D2-4277-9970-63BACBD13F4D}" destId="{8A5E98F2-3EEE-4EAE-B6DA-25BB7E1B620A}" srcOrd="0" destOrd="0" parTransId="{27FEE187-ED4F-43E5-9A92-B6C8821C22B2}" sibTransId="{626B39A1-B051-42C6-B71B-2AD50A9CEF34}"/>
    <dgm:cxn modelId="{4005C7E1-74E0-48A9-9F69-FEFC1422C20E}" type="presOf" srcId="{F563B7B6-DF65-4E9F-A4B2-18AE58DD2D84}" destId="{EE23FAF4-8768-4D90-A6BC-9C48AEA9AA1F}" srcOrd="0" destOrd="3" presId="urn:microsoft.com/office/officeart/2005/8/layout/hList1"/>
    <dgm:cxn modelId="{2B97D6CD-C965-48EF-90AE-DF0F5881FCA6}" srcId="{08F24174-A4CD-4CBD-8335-14D9376FF6E3}" destId="{F5BAECF3-D619-4A9E-8AB1-982C2A325F52}" srcOrd="4" destOrd="0" parTransId="{5F80E5EE-8D50-452D-B1AB-0FB4EEB57FA1}" sibTransId="{D76DDA2D-6858-4793-92DD-C5AEBCFCB940}"/>
    <dgm:cxn modelId="{C058171A-23E7-402E-9B38-358B8ED8B513}" type="presOf" srcId="{B9D80B6A-426E-4367-A50F-2C92EFE309BC}" destId="{EE23FAF4-8768-4D90-A6BC-9C48AEA9AA1F}" srcOrd="0" destOrd="9" presId="urn:microsoft.com/office/officeart/2005/8/layout/hList1"/>
    <dgm:cxn modelId="{F5F9D532-BD25-4EF3-BC17-0F02C093092D}" type="presParOf" srcId="{56B5842B-3116-4832-9713-298705147BDE}" destId="{F6966B4F-57E2-4624-834F-264B8D923C6D}" srcOrd="0" destOrd="0" presId="urn:microsoft.com/office/officeart/2005/8/layout/hList1"/>
    <dgm:cxn modelId="{248899BA-58BE-4CD0-A59F-C01D9ECC1D46}" type="presParOf" srcId="{F6966B4F-57E2-4624-834F-264B8D923C6D}" destId="{81E0275B-AF3D-4299-B200-D296AD9C71FB}" srcOrd="0" destOrd="0" presId="urn:microsoft.com/office/officeart/2005/8/layout/hList1"/>
    <dgm:cxn modelId="{AD30E02E-884F-4B5A-86FD-0502C75FAFDE}" type="presParOf" srcId="{F6966B4F-57E2-4624-834F-264B8D923C6D}" destId="{EE23FAF4-8768-4D90-A6BC-9C48AEA9AA1F}" srcOrd="1" destOrd="0" presId="urn:microsoft.com/office/officeart/2005/8/layout/hList1"/>
    <dgm:cxn modelId="{4DC7DF3D-E238-4BD0-A7EA-EA54C8BFFDB4}" type="presParOf" srcId="{56B5842B-3116-4832-9713-298705147BDE}" destId="{1EDD5E13-C61D-41F1-80B3-FCB526A1F0DF}" srcOrd="1" destOrd="0" presId="urn:microsoft.com/office/officeart/2005/8/layout/hList1"/>
    <dgm:cxn modelId="{45361581-7BD9-4EF3-8B42-0E6926293FC6}" type="presParOf" srcId="{56B5842B-3116-4832-9713-298705147BDE}" destId="{07E02DE1-31DE-4209-9B75-C34F2D854D3C}" srcOrd="2" destOrd="0" presId="urn:microsoft.com/office/officeart/2005/8/layout/hList1"/>
    <dgm:cxn modelId="{2C29E6BC-1EB4-4964-A52C-AE2B39ECDAE6}" type="presParOf" srcId="{07E02DE1-31DE-4209-9B75-C34F2D854D3C}" destId="{FD00538C-AD46-44D4-BAD8-E2AF5D733166}" srcOrd="0" destOrd="0" presId="urn:microsoft.com/office/officeart/2005/8/layout/hList1"/>
    <dgm:cxn modelId="{588DAB11-234A-458C-84A9-9A7734B57CC1}" type="presParOf" srcId="{07E02DE1-31DE-4209-9B75-C34F2D854D3C}" destId="{20287C72-3AAB-4957-B6C5-CFD412CA4004}" srcOrd="1" destOrd="0" presId="urn:microsoft.com/office/officeart/2005/8/layout/hList1"/>
    <dgm:cxn modelId="{B292C32A-4564-43C1-B07B-4C7FDF35831E}" type="presParOf" srcId="{56B5842B-3116-4832-9713-298705147BDE}" destId="{6A26AE12-1D6E-4039-B298-38C2DE4C7B21}" srcOrd="3" destOrd="0" presId="urn:microsoft.com/office/officeart/2005/8/layout/hList1"/>
    <dgm:cxn modelId="{BA2EBD40-663A-4186-9707-ABE742A1174D}" type="presParOf" srcId="{56B5842B-3116-4832-9713-298705147BDE}" destId="{20780324-8726-414D-B795-E2FEB5B23D1F}" srcOrd="4" destOrd="0" presId="urn:microsoft.com/office/officeart/2005/8/layout/hList1"/>
    <dgm:cxn modelId="{6383A894-A27B-45A3-9C95-AE0892803DA4}" type="presParOf" srcId="{20780324-8726-414D-B795-E2FEB5B23D1F}" destId="{7399F8E4-3398-4F24-8B93-EF205C1A17DD}" srcOrd="0" destOrd="0" presId="urn:microsoft.com/office/officeart/2005/8/layout/hList1"/>
    <dgm:cxn modelId="{006B271F-3EA3-4764-88E3-2525895891AB}" type="presParOf" srcId="{20780324-8726-414D-B795-E2FEB5B23D1F}" destId="{6D9D0ABC-12BC-42FD-B32D-F484BB2E955B}" srcOrd="1" destOrd="0" presId="urn:microsoft.com/office/officeart/2005/8/layout/hList1"/>
    <dgm:cxn modelId="{70097C43-4C0F-4B39-8544-72FF109725D8}" type="presParOf" srcId="{56B5842B-3116-4832-9713-298705147BDE}" destId="{E7524E08-1133-4096-844A-1A2E44376D33}" srcOrd="5" destOrd="0" presId="urn:microsoft.com/office/officeart/2005/8/layout/hList1"/>
    <dgm:cxn modelId="{270BFA4A-66D8-4C05-A799-CF44A2CEDB2B}" type="presParOf" srcId="{56B5842B-3116-4832-9713-298705147BDE}" destId="{277AC9B6-C7E5-40F1-B49C-45CA75DD1A4D}" srcOrd="6" destOrd="0" presId="urn:microsoft.com/office/officeart/2005/8/layout/hList1"/>
    <dgm:cxn modelId="{97F2FAF6-D547-432B-8B49-25287A91CC67}" type="presParOf" srcId="{277AC9B6-C7E5-40F1-B49C-45CA75DD1A4D}" destId="{FAF5B232-2A05-4F6E-9405-2E49A439F1EF}" srcOrd="0" destOrd="0" presId="urn:microsoft.com/office/officeart/2005/8/layout/hList1"/>
    <dgm:cxn modelId="{23B113CD-EAB7-4BF2-9B83-3A6F96DCC0BA}"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t>
        <a:bodyPr/>
        <a:lstStyle/>
        <a:p>
          <a:endParaRPr lang="zh-CN" altLang="en-US"/>
        </a:p>
      </dgm:t>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t>
        <a:bodyPr/>
        <a:lstStyle/>
        <a:p>
          <a:endParaRPr lang="zh-CN" altLang="en-US"/>
        </a:p>
      </dgm:t>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t>
        <a:bodyPr/>
        <a:lstStyle/>
        <a:p>
          <a:endParaRPr lang="zh-CN" altLang="en-US"/>
        </a:p>
      </dgm:t>
    </dgm:pt>
    <dgm:pt modelId="{A0354219-78C6-414F-885B-532885F2928A}" type="pres">
      <dgm:prSet presAssocID="{589EDF21-D452-49EA-A421-28DA92A6EDB2}" presName="ChildComposite" presStyleCnt="0"/>
      <dgm:spPr/>
      <dgm:t>
        <a:bodyPr/>
        <a:lstStyle/>
        <a:p>
          <a:endParaRPr lang="zh-CN" altLang="en-US"/>
        </a:p>
      </dgm:t>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t>
        <a:bodyPr/>
        <a:lstStyle/>
        <a:p>
          <a:endParaRPr lang="zh-CN" altLang="en-US"/>
        </a:p>
      </dgm:t>
    </dgm:pt>
    <dgm:pt modelId="{74F8BB37-1157-499A-8F99-6CA31A696A6A}" type="pres">
      <dgm:prSet presAssocID="{32E7CBD2-DBA5-454E-B679-093053784D82}" presName="composite" presStyleCnt="0">
        <dgm:presLayoutVars>
          <dgm:chMax val="1"/>
          <dgm:chPref val="1"/>
        </dgm:presLayoutVars>
      </dgm:prSet>
      <dgm:spPr/>
      <dgm:t>
        <a:bodyPr/>
        <a:lstStyle/>
        <a:p>
          <a:endParaRPr lang="zh-CN" altLang="en-US"/>
        </a:p>
      </dgm:t>
    </dgm:pt>
    <dgm:pt modelId="{DF2806BF-C887-4380-A34B-9628A847EFA7}" type="pres">
      <dgm:prSet presAssocID="{32E7CBD2-DBA5-454E-B679-093053784D82}" presName="Accent" presStyleLbl="trAlignAcc1" presStyleIdx="1" presStyleCnt="3">
        <dgm:presLayoutVars>
          <dgm:chMax val="0"/>
          <dgm:chPref val="0"/>
        </dgm:presLayoutVars>
      </dgm:prSet>
      <dgm:spPr/>
      <dgm:t>
        <a:bodyPr/>
        <a:lstStyle/>
        <a:p>
          <a:endParaRPr lang="zh-CN" altLang="en-US"/>
        </a:p>
      </dgm:t>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t>
        <a:bodyPr/>
        <a:lstStyle/>
        <a:p>
          <a:endParaRPr lang="zh-CN" altLang="en-US"/>
        </a:p>
      </dgm:t>
    </dgm:pt>
    <dgm:pt modelId="{396B9C4D-63F6-445D-AFCA-44325742ED06}" type="pres">
      <dgm:prSet presAssocID="{32E7CBD2-DBA5-454E-B679-093053784D82}" presName="ChildComposite" presStyleCnt="0"/>
      <dgm:spPr/>
      <dgm:t>
        <a:bodyPr/>
        <a:lstStyle/>
        <a:p>
          <a:endParaRPr lang="zh-CN" altLang="en-US"/>
        </a:p>
      </dgm:t>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t>
        <a:bodyPr/>
        <a:lstStyle/>
        <a:p>
          <a:endParaRPr lang="zh-CN" altLang="en-US"/>
        </a:p>
      </dgm:t>
    </dgm:pt>
    <dgm:pt modelId="{B73661BF-6EC4-4AAC-86B4-3BBFDF1613AA}" type="pres">
      <dgm:prSet presAssocID="{0C0D4577-E306-4B99-948A-2D938FE32805}" presName="composite" presStyleCnt="0">
        <dgm:presLayoutVars>
          <dgm:chMax val="1"/>
          <dgm:chPref val="1"/>
        </dgm:presLayoutVars>
      </dgm:prSet>
      <dgm:spPr/>
      <dgm:t>
        <a:bodyPr/>
        <a:lstStyle/>
        <a:p>
          <a:endParaRPr lang="zh-CN" altLang="en-US"/>
        </a:p>
      </dgm:t>
    </dgm:pt>
    <dgm:pt modelId="{A88284D9-0731-4E7D-8024-03380EC2AD12}" type="pres">
      <dgm:prSet presAssocID="{0C0D4577-E306-4B99-948A-2D938FE32805}" presName="Accent" presStyleLbl="trAlignAcc1" presStyleIdx="2" presStyleCnt="3">
        <dgm:presLayoutVars>
          <dgm:chMax val="0"/>
          <dgm:chPref val="0"/>
        </dgm:presLayoutVars>
      </dgm:prSet>
      <dgm:spPr/>
      <dgm:t>
        <a:bodyPr/>
        <a:lstStyle/>
        <a:p>
          <a:endParaRPr lang="zh-CN" altLang="en-US"/>
        </a:p>
      </dgm:t>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t>
        <a:bodyPr/>
        <a:lstStyle/>
        <a:p>
          <a:endParaRPr lang="zh-CN" altLang="en-US"/>
        </a:p>
      </dgm:t>
    </dgm:pt>
    <dgm:pt modelId="{25FD02B9-B1EC-48F9-B487-D3B60C8CC0FF}" type="pres">
      <dgm:prSet presAssocID="{0C0D4577-E306-4B99-948A-2D938FE32805}" presName="ChildComposite" presStyleCnt="0"/>
      <dgm:spPr/>
      <dgm:t>
        <a:bodyPr/>
        <a:lstStyle/>
        <a:p>
          <a:endParaRPr lang="zh-CN" altLang="en-US"/>
        </a:p>
      </dgm:t>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E017781-6CF2-4A14-96D5-4E09A8C59F27}" type="presOf" srcId="{0C0D4577-E306-4B99-948A-2D938FE32805}" destId="{067AB27D-936A-4F15-B275-3B420C014A32}" srcOrd="0" destOrd="0" presId="urn:microsoft.com/office/officeart/2008/layout/CaptionedPictures"/>
    <dgm:cxn modelId="{663EDA6A-4A40-4684-889D-69E34EBC7CD6}" srcId="{94C581BC-4126-4227-A9D1-307CD7127985}" destId="{32E7CBD2-DBA5-454E-B679-093053784D82}" srcOrd="1" destOrd="0" parTransId="{DE993D8D-402A-4F4A-B187-DE5BDDA3B391}" sibTransId="{34F7E22B-663D-4A51-8B31-E007A0BD121C}"/>
    <dgm:cxn modelId="{45C5072B-DE91-4EB7-8800-4E2204496235}" type="presOf" srcId="{8F4E7E76-AC66-4BFB-8D95-897CCB40BDD9}" destId="{A2316A29-2B91-40FE-BB22-AFE684D9F9DA}" srcOrd="0" destOrd="0" presId="urn:microsoft.com/office/officeart/2008/layout/CaptionedPictures"/>
    <dgm:cxn modelId="{70B44F29-128D-4899-932D-520DE5449CD3}" type="presOf" srcId="{9D75CB47-EFC4-4B95-93E1-1114FCF154FF}" destId="{85FB0DFD-BDB7-42E7-B51A-A9EDA431B9CE}"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1556019A-1E49-4BB2-99FE-DEB2146934EA}" srcId="{0C0D4577-E306-4B99-948A-2D938FE32805}" destId="{9D75CB47-EFC4-4B95-93E1-1114FCF154FF}" srcOrd="0" destOrd="0" parTransId="{4CE6D85A-4372-471F-ACC8-05C806548189}" sibTransId="{5EB0F083-23A1-4800-BB9D-80CD1C044454}"/>
    <dgm:cxn modelId="{E7E7C2B5-A5B2-4826-9DBA-D3E750388ED1}" srcId="{94C581BC-4126-4227-A9D1-307CD7127985}" destId="{589EDF21-D452-49EA-A421-28DA92A6EDB2}" srcOrd="0" destOrd="0" parTransId="{7D1A6A37-EADD-4D4B-B46E-8BB6E5AD050E}" sibTransId="{D75072C3-67ED-4D25-8E18-8C43AA9CB9C0}"/>
    <dgm:cxn modelId="{2EA6F35D-7DA6-4038-8A48-7FB4848A0A10}" type="presOf" srcId="{589EDF21-D452-49EA-A421-28DA92A6EDB2}" destId="{92643E68-9BEE-4958-85EB-5D2904F4F80D}" srcOrd="0" destOrd="0" presId="urn:microsoft.com/office/officeart/2008/layout/CaptionedPictures"/>
    <dgm:cxn modelId="{E5F21421-6E27-4DDE-9018-68D1C8C81E62}" srcId="{32E7CBD2-DBA5-454E-B679-093053784D82}" destId="{65C3DC24-C9D2-4EE2-AB62-F0A78509C15B}" srcOrd="0" destOrd="0" parTransId="{DA4EDE5B-5A76-4C1C-A388-2E160CA6DAC6}" sibTransId="{29D8579A-58BA-44A8-8BEE-F5629F9A5036}"/>
    <dgm:cxn modelId="{2EBED33F-3504-42D5-8847-B4A69D21E928}" type="presOf" srcId="{32E7CBD2-DBA5-454E-B679-093053784D82}" destId="{A2941941-898A-4CDC-8D24-7861806B0B26}" srcOrd="0" destOrd="0" presId="urn:microsoft.com/office/officeart/2008/layout/CaptionedPictures"/>
    <dgm:cxn modelId="{64C98754-B052-4CF1-876C-56AABE9CC219}" type="presOf" srcId="{65C3DC24-C9D2-4EE2-AB62-F0A78509C15B}" destId="{B102E6B8-3955-46DA-8110-8A0C627B1F95}" srcOrd="0" destOrd="0" presId="urn:microsoft.com/office/officeart/2008/layout/CaptionedPictures"/>
    <dgm:cxn modelId="{9F7A73BF-5C73-4334-8E16-276F74204D6E}" type="presOf" srcId="{94C581BC-4126-4227-A9D1-307CD7127985}" destId="{ABFFAF91-3822-403F-A689-A4C96BA1FC7F}"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44DC55CC-FBC1-4E5C-BE78-5DD0E078C226}" type="presParOf" srcId="{ABFFAF91-3822-403F-A689-A4C96BA1FC7F}" destId="{BAB98161-2FC2-46CB-8F4E-37BD3EB1903E}" srcOrd="0" destOrd="0" presId="urn:microsoft.com/office/officeart/2008/layout/CaptionedPictures"/>
    <dgm:cxn modelId="{492D0C55-2187-4EF1-A5DC-4660936468AA}" type="presParOf" srcId="{BAB98161-2FC2-46CB-8F4E-37BD3EB1903E}" destId="{BE75281E-69A8-4514-9071-8DB630A32FB7}" srcOrd="0" destOrd="0" presId="urn:microsoft.com/office/officeart/2008/layout/CaptionedPictures"/>
    <dgm:cxn modelId="{9D18FA07-6528-45A3-87DB-A2C7664F1713}" type="presParOf" srcId="{BAB98161-2FC2-46CB-8F4E-37BD3EB1903E}" destId="{AAB13539-A34F-4237-A450-FD07D983CF2B}" srcOrd="1" destOrd="0" presId="urn:microsoft.com/office/officeart/2008/layout/CaptionedPictures"/>
    <dgm:cxn modelId="{D7B4106A-040D-43EC-9585-4B4A63B918E4}" type="presParOf" srcId="{BAB98161-2FC2-46CB-8F4E-37BD3EB1903E}" destId="{A0354219-78C6-414F-885B-532885F2928A}" srcOrd="2" destOrd="0" presId="urn:microsoft.com/office/officeart/2008/layout/CaptionedPictures"/>
    <dgm:cxn modelId="{08182D1A-8A33-4A8F-8090-F8BD7049EE79}" type="presParOf" srcId="{A0354219-78C6-414F-885B-532885F2928A}" destId="{A2316A29-2B91-40FE-BB22-AFE684D9F9DA}" srcOrd="0" destOrd="0" presId="urn:microsoft.com/office/officeart/2008/layout/CaptionedPictures"/>
    <dgm:cxn modelId="{7B85841D-22C1-4517-BD98-CC02B9086589}" type="presParOf" srcId="{A0354219-78C6-414F-885B-532885F2928A}" destId="{92643E68-9BEE-4958-85EB-5D2904F4F80D}" srcOrd="1" destOrd="0" presId="urn:microsoft.com/office/officeart/2008/layout/CaptionedPictures"/>
    <dgm:cxn modelId="{2497F8FE-11A6-417C-A15F-5BB0E267DC61}" type="presParOf" srcId="{ABFFAF91-3822-403F-A689-A4C96BA1FC7F}" destId="{4E361C76-147A-442C-9005-331298290BB7}" srcOrd="1" destOrd="0" presId="urn:microsoft.com/office/officeart/2008/layout/CaptionedPictures"/>
    <dgm:cxn modelId="{8CDD3D71-0146-4D86-A099-39A7A8741338}" type="presParOf" srcId="{ABFFAF91-3822-403F-A689-A4C96BA1FC7F}" destId="{74F8BB37-1157-499A-8F99-6CA31A696A6A}" srcOrd="2" destOrd="0" presId="urn:microsoft.com/office/officeart/2008/layout/CaptionedPictures"/>
    <dgm:cxn modelId="{9BC49504-553A-4B43-A1EB-00421E74334F}" type="presParOf" srcId="{74F8BB37-1157-499A-8F99-6CA31A696A6A}" destId="{DF2806BF-C887-4380-A34B-9628A847EFA7}" srcOrd="0" destOrd="0" presId="urn:microsoft.com/office/officeart/2008/layout/CaptionedPictures"/>
    <dgm:cxn modelId="{0E79219B-102B-4FD1-A449-CE3FDA2CAF0B}" type="presParOf" srcId="{74F8BB37-1157-499A-8F99-6CA31A696A6A}" destId="{26E025EC-9DB3-4D9B-9BD5-ECD1A06E620D}" srcOrd="1" destOrd="0" presId="urn:microsoft.com/office/officeart/2008/layout/CaptionedPictures"/>
    <dgm:cxn modelId="{23DCCD0A-5C71-48E1-9792-5245FCBFEFD9}" type="presParOf" srcId="{74F8BB37-1157-499A-8F99-6CA31A696A6A}" destId="{396B9C4D-63F6-445D-AFCA-44325742ED06}" srcOrd="2" destOrd="0" presId="urn:microsoft.com/office/officeart/2008/layout/CaptionedPictures"/>
    <dgm:cxn modelId="{35ACC107-F1C6-4588-AC4D-B597F82A8D84}" type="presParOf" srcId="{396B9C4D-63F6-445D-AFCA-44325742ED06}" destId="{B102E6B8-3955-46DA-8110-8A0C627B1F95}" srcOrd="0" destOrd="0" presId="urn:microsoft.com/office/officeart/2008/layout/CaptionedPictures"/>
    <dgm:cxn modelId="{E8E8B238-C31C-4740-9FA2-FD2FC83650F2}" type="presParOf" srcId="{396B9C4D-63F6-445D-AFCA-44325742ED06}" destId="{A2941941-898A-4CDC-8D24-7861806B0B26}" srcOrd="1" destOrd="0" presId="urn:microsoft.com/office/officeart/2008/layout/CaptionedPictures"/>
    <dgm:cxn modelId="{908DCF9E-129B-4A03-98E0-51D62F36404E}" type="presParOf" srcId="{ABFFAF91-3822-403F-A689-A4C96BA1FC7F}" destId="{2E3F9B9A-85EE-42F7-9CC4-3427C812DEF5}" srcOrd="3" destOrd="0" presId="urn:microsoft.com/office/officeart/2008/layout/CaptionedPictures"/>
    <dgm:cxn modelId="{CE0B85E1-411C-4394-8CAD-DD2B41B127E1}" type="presParOf" srcId="{ABFFAF91-3822-403F-A689-A4C96BA1FC7F}" destId="{B73661BF-6EC4-4AAC-86B4-3BBFDF1613AA}" srcOrd="4" destOrd="0" presId="urn:microsoft.com/office/officeart/2008/layout/CaptionedPictures"/>
    <dgm:cxn modelId="{803E3C6B-5873-450D-975F-963DCE4D52E5}" type="presParOf" srcId="{B73661BF-6EC4-4AAC-86B4-3BBFDF1613AA}" destId="{A88284D9-0731-4E7D-8024-03380EC2AD12}" srcOrd="0" destOrd="0" presId="urn:microsoft.com/office/officeart/2008/layout/CaptionedPictures"/>
    <dgm:cxn modelId="{E4D8301A-ED65-4B9A-B7BA-837FC10801DE}" type="presParOf" srcId="{B73661BF-6EC4-4AAC-86B4-3BBFDF1613AA}" destId="{339EF129-54C7-4074-920C-150E51B2C589}" srcOrd="1" destOrd="0" presId="urn:microsoft.com/office/officeart/2008/layout/CaptionedPictures"/>
    <dgm:cxn modelId="{E37DA7D9-2516-4BDD-B6BC-3474A151C9B6}" type="presParOf" srcId="{B73661BF-6EC4-4AAC-86B4-3BBFDF1613AA}" destId="{25FD02B9-B1EC-48F9-B487-D3B60C8CC0FF}" srcOrd="2" destOrd="0" presId="urn:microsoft.com/office/officeart/2008/layout/CaptionedPictures"/>
    <dgm:cxn modelId="{7710844E-519B-4E2F-AE24-EC28CA84AFF2}" type="presParOf" srcId="{25FD02B9-B1EC-48F9-B487-D3B60C8CC0FF}" destId="{85FB0DFD-BDB7-42E7-B51A-A9EDA431B9CE}" srcOrd="0" destOrd="0" presId="urn:microsoft.com/office/officeart/2008/layout/CaptionedPictures"/>
    <dgm:cxn modelId="{D400179F-B1D8-4DF4-85CE-0EFD72AC798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smtClean="0"/>
            <a:t>蠕变性能</a:t>
          </a:r>
          <a:endParaRPr lang="zh-CN" altLang="en-US" dirty="0"/>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smtClean="0"/>
            <a:t>成分</a:t>
          </a:r>
          <a:endParaRPr lang="zh-CN" altLang="en-US" dirty="0"/>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smtClean="0"/>
            <a:t>应力</a:t>
          </a:r>
          <a:endParaRPr lang="zh-CN" altLang="en-US" dirty="0"/>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smtClean="0"/>
            <a:t>晶格错配度</a:t>
          </a:r>
          <a:endParaRPr lang="zh-CN" altLang="en-US" dirty="0"/>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smtClean="0"/>
            <a:t>温度</a:t>
          </a:r>
          <a:endParaRPr lang="zh-CN" altLang="en-US" dirty="0"/>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smtClean="0"/>
            <a:t>其他</a:t>
          </a:r>
          <a:endParaRPr lang="zh-CN" altLang="en-US" dirty="0"/>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1C450B3B-EA3E-4386-B92A-77869AAFC17C}" srcId="{B012B291-A616-4BC6-9370-CD9321A1E47C}" destId="{FF6ED301-4437-4961-940C-1414E305B443}" srcOrd="1" destOrd="0" parTransId="{E9C23FF0-2DE5-4CF7-8468-580C52063C76}" sibTransId="{C7F16E43-B57E-4D5D-B862-31AF3C49C101}"/>
    <dgm:cxn modelId="{3C9AE925-B03D-477B-A59B-F1C63509EDC8}" type="presOf" srcId="{9DC03F21-BED6-4B51-9D65-71360D809B66}" destId="{9FB7942C-2A36-47D2-8A6D-979AE590B49B}" srcOrd="0" destOrd="0" presId="urn:microsoft.com/office/officeart/2005/8/layout/radial6"/>
    <dgm:cxn modelId="{3A88665B-09E0-4EA6-B94C-CB40630F441B}" type="presOf" srcId="{79161FB4-6960-4DBB-A08A-B58470EF0699}" destId="{63BBFADA-00AA-4C15-BB20-06DBBDBCCF1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78C0DB5B-C77C-4EBA-9376-401535EB5EA6}" type="presOf" srcId="{FBCE9F03-15B4-48CA-938A-F65E2E0CC669}" destId="{3BBDBF18-A5B1-4F45-B9A2-1B10986488C1}"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24BBE08F-C826-449C-83D6-B7025034C9D7}" type="presOf" srcId="{5B190AF3-AD8E-4B2F-B8C8-FD0DA40B2174}" destId="{AE8A46A3-FEA9-43A6-AF59-3B1111B88F1F}" srcOrd="0" destOrd="0" presId="urn:microsoft.com/office/officeart/2005/8/layout/radial6"/>
    <dgm:cxn modelId="{50E0EB46-70DC-4460-85C4-6CFE4C31D38E}" type="presOf" srcId="{BCAE19AC-0635-41A0-B93E-14388F7990CC}" destId="{517ABFBA-4E0D-4BE7-B229-3797C115DB4D}" srcOrd="0" destOrd="0" presId="urn:microsoft.com/office/officeart/2005/8/layout/radial6"/>
    <dgm:cxn modelId="{E0934CB8-A3AC-455D-B8A1-F7AF2CE894C0}" type="presOf" srcId="{B012B291-A616-4BC6-9370-CD9321A1E47C}" destId="{CBE46D69-316A-4A66-A2B7-94AAEAF8BAC2}" srcOrd="0" destOrd="0" presId="urn:microsoft.com/office/officeart/2005/8/layout/radial6"/>
    <dgm:cxn modelId="{A0B77931-2E87-408D-B074-122131B91F17}" type="presOf" srcId="{2BC19692-FE61-40A0-B3EB-251422C17EBE}" destId="{8FF77C59-D311-4785-BA98-C48284A4260C}" srcOrd="0" destOrd="0" presId="urn:microsoft.com/office/officeart/2005/8/layout/radial6"/>
    <dgm:cxn modelId="{5EA71B01-7EB6-4143-871C-0EA8F7895175}" type="presOf" srcId="{6DC79F61-FF8F-49E6-82E9-D9AFB5ECAAE6}" destId="{B3061133-6317-42B1-B159-5E6466D19DFA}" srcOrd="0" destOrd="0" presId="urn:microsoft.com/office/officeart/2005/8/layout/radial6"/>
    <dgm:cxn modelId="{9BE06847-71A7-496C-95F4-4749F89F4C86}" type="presOf" srcId="{C7F16E43-B57E-4D5D-B862-31AF3C49C101}" destId="{8B0863EE-CAF7-4726-A39C-624B18079FB1}" srcOrd="0" destOrd="0" presId="urn:microsoft.com/office/officeart/2005/8/layout/radial6"/>
    <dgm:cxn modelId="{031F0F34-5046-43CC-A67A-589638724B50}" type="presOf" srcId="{FF6ED301-4437-4961-940C-1414E305B443}" destId="{331B85EC-7C50-4F61-806E-5DC3B2D805D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37D6B2EE-1D14-4463-868A-5AD0181FC633}" type="presOf" srcId="{D2A4F74C-C46D-43A3-A2A0-3EA62AD791AB}" destId="{E46DEA03-1C15-497B-B069-84FC88716F6F}" srcOrd="0" destOrd="0" presId="urn:microsoft.com/office/officeart/2005/8/layout/radial6"/>
    <dgm:cxn modelId="{3D5AF463-3BFD-460F-BDFA-2853791090CA}" type="presOf" srcId="{70D485AD-6038-4BAE-9838-84D517A20A2B}" destId="{8648740D-CCC2-4679-AEEC-78FD69374AE9}" srcOrd="0" destOrd="0" presId="urn:microsoft.com/office/officeart/2005/8/layout/radial6"/>
    <dgm:cxn modelId="{CF2344C1-000A-41E6-8BD8-4882CF214981}" type="presParOf" srcId="{3BBDBF18-A5B1-4F45-B9A2-1B10986488C1}" destId="{CBE46D69-316A-4A66-A2B7-94AAEAF8BAC2}" srcOrd="0" destOrd="0" presId="urn:microsoft.com/office/officeart/2005/8/layout/radial6"/>
    <dgm:cxn modelId="{D7F8C38C-D69B-4325-B27F-7C9A93BF64B5}" type="presParOf" srcId="{3BBDBF18-A5B1-4F45-B9A2-1B10986488C1}" destId="{517ABFBA-4E0D-4BE7-B229-3797C115DB4D}" srcOrd="1" destOrd="0" presId="urn:microsoft.com/office/officeart/2005/8/layout/radial6"/>
    <dgm:cxn modelId="{94A60424-0A84-4F71-9774-27F5F6EF7800}" type="presParOf" srcId="{3BBDBF18-A5B1-4F45-B9A2-1B10986488C1}" destId="{C6EF502B-8380-47FD-98D9-143EE59B2338}" srcOrd="2" destOrd="0" presId="urn:microsoft.com/office/officeart/2005/8/layout/radial6"/>
    <dgm:cxn modelId="{1A2B9B05-338E-40D8-8F69-797C1BD7B634}" type="presParOf" srcId="{3BBDBF18-A5B1-4F45-B9A2-1B10986488C1}" destId="{AE8A46A3-FEA9-43A6-AF59-3B1111B88F1F}" srcOrd="3" destOrd="0" presId="urn:microsoft.com/office/officeart/2005/8/layout/radial6"/>
    <dgm:cxn modelId="{613DCA42-476C-4376-BD12-A8CC966C7E26}" type="presParOf" srcId="{3BBDBF18-A5B1-4F45-B9A2-1B10986488C1}" destId="{331B85EC-7C50-4F61-806E-5DC3B2D805D8}" srcOrd="4" destOrd="0" presId="urn:microsoft.com/office/officeart/2005/8/layout/radial6"/>
    <dgm:cxn modelId="{C7B9408D-4FF9-49EA-BDD7-FBBE2A27A5D1}" type="presParOf" srcId="{3BBDBF18-A5B1-4F45-B9A2-1B10986488C1}" destId="{45DBB55B-B2AE-496C-BD2C-0BEC4CCEAD35}" srcOrd="5" destOrd="0" presId="urn:microsoft.com/office/officeart/2005/8/layout/radial6"/>
    <dgm:cxn modelId="{D9409022-9C3C-47F6-BF6E-BAF1D581757E}" type="presParOf" srcId="{3BBDBF18-A5B1-4F45-B9A2-1B10986488C1}" destId="{8B0863EE-CAF7-4726-A39C-624B18079FB1}" srcOrd="6" destOrd="0" presId="urn:microsoft.com/office/officeart/2005/8/layout/radial6"/>
    <dgm:cxn modelId="{EE0B7EA6-86B1-4016-8CB8-F987F71CD1D4}" type="presParOf" srcId="{3BBDBF18-A5B1-4F45-B9A2-1B10986488C1}" destId="{8FF77C59-D311-4785-BA98-C48284A4260C}" srcOrd="7" destOrd="0" presId="urn:microsoft.com/office/officeart/2005/8/layout/radial6"/>
    <dgm:cxn modelId="{341B5080-BB48-4757-8546-D54ADA34E255}" type="presParOf" srcId="{3BBDBF18-A5B1-4F45-B9A2-1B10986488C1}" destId="{BDA8D1BA-B52A-48A1-8A61-2F4C1E52B1C7}" srcOrd="8" destOrd="0" presId="urn:microsoft.com/office/officeart/2005/8/layout/radial6"/>
    <dgm:cxn modelId="{ECA94CF4-8BC4-45EA-AF94-E3FA5D61E856}" type="presParOf" srcId="{3BBDBF18-A5B1-4F45-B9A2-1B10986488C1}" destId="{E46DEA03-1C15-497B-B069-84FC88716F6F}" srcOrd="9" destOrd="0" presId="urn:microsoft.com/office/officeart/2005/8/layout/radial6"/>
    <dgm:cxn modelId="{45F5CDF1-AA77-45AC-AB37-05399F6CA165}" type="presParOf" srcId="{3BBDBF18-A5B1-4F45-B9A2-1B10986488C1}" destId="{63BBFADA-00AA-4C15-BB20-06DBBDBCCF18}" srcOrd="10" destOrd="0" presId="urn:microsoft.com/office/officeart/2005/8/layout/radial6"/>
    <dgm:cxn modelId="{69551172-0659-4FD2-902D-D2C5DE46D16B}" type="presParOf" srcId="{3BBDBF18-A5B1-4F45-B9A2-1B10986488C1}" destId="{4A41A6EC-390A-4B60-968E-BEFBF2E948EC}" srcOrd="11" destOrd="0" presId="urn:microsoft.com/office/officeart/2005/8/layout/radial6"/>
    <dgm:cxn modelId="{C788F373-649B-4EDC-9337-DBB0E7927D3B}" type="presParOf" srcId="{3BBDBF18-A5B1-4F45-B9A2-1B10986488C1}" destId="{9FB7942C-2A36-47D2-8A6D-979AE590B49B}" srcOrd="12" destOrd="0" presId="urn:microsoft.com/office/officeart/2005/8/layout/radial6"/>
    <dgm:cxn modelId="{4C323B44-C95B-4E40-97ED-74E1B2D3F5E5}" type="presParOf" srcId="{3BBDBF18-A5B1-4F45-B9A2-1B10986488C1}" destId="{8648740D-CCC2-4679-AEEC-78FD69374AE9}" srcOrd="13" destOrd="0" presId="urn:microsoft.com/office/officeart/2005/8/layout/radial6"/>
    <dgm:cxn modelId="{4B0D7A5D-41DA-4DE9-AB9A-B3282C1E1586}" type="presParOf" srcId="{3BBDBF18-A5B1-4F45-B9A2-1B10986488C1}" destId="{A6C292FD-086A-4566-9FBE-D7FD8D725438}" srcOrd="14" destOrd="0" presId="urn:microsoft.com/office/officeart/2005/8/layout/radial6"/>
    <dgm:cxn modelId="{71176896-FAE7-46A0-B26F-440B5F4B5E4A}"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高温合金数据驱动的机器学习</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3">
            <a:lumMod val="7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bg1">
              <a:lumMod val="65000"/>
            </a:schemeClr>
          </a:solidFill>
        </a:ln>
      </dgm:spPr>
      <dgm:t>
        <a:bodyPr/>
        <a:lstStyle/>
        <a:p>
          <a:endParaRPr lang="zh-CN" altLang="en-US"/>
        </a:p>
      </dgm:t>
    </dgm:pt>
    <dgm:pt modelId="{0ADD1677-4BB9-411B-9F55-C6A8BB4AEFFE}" type="pres">
      <dgm:prSet presAssocID="{EB89F287-1E2B-4D7B-B849-A9AFDC62F93B}" presName="text_2" presStyleLbl="node1" presStyleIdx="1" presStyleCnt="3">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3"/>
      <dgm:spPr/>
    </dgm:pt>
    <dgm:pt modelId="{7E3DA87E-49F4-41FE-A2E3-5F70EB576B26}" type="pres">
      <dgm:prSet presAssocID="{0C6CA62A-2507-4191-8334-84E9AE83554B}" presName="text_3" presStyleLbl="node1" presStyleIdx="2" presStyleCnt="3" custLinFactNeighborX="325" custLinFactNeighborY="-9351">
        <dgm:presLayoutVars>
          <dgm:bulletEnabled val="1"/>
        </dgm:presLayoutVars>
      </dgm:prSet>
      <dgm:spPr/>
      <dgm:t>
        <a:bodyPr/>
        <a:lstStyle/>
        <a:p>
          <a:endParaRPr lang="zh-CN" altLang="en-US"/>
        </a:p>
      </dgm:t>
    </dgm:pt>
    <dgm:pt modelId="{646EA944-5F96-4001-B425-43B4DC90A2B3}"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9D5A0FE1-E111-4E5E-BF14-005848CBD399}" srcId="{534D5989-8F4D-4258-8225-B724768E9233}" destId="{A031629A-C912-46DE-9250-B3AB97DBFEF3}" srcOrd="0" destOrd="0" parTransId="{D4DB4B43-FE32-40E2-A322-C82FEF4FD8CF}" sibTransId="{D7A9A80B-B499-4CE9-B8B6-42D8B19FB683}"/>
    <dgm:cxn modelId="{2745FD6C-D535-4125-BDBE-FA0C66147B87}" type="presOf" srcId="{0C6CA62A-2507-4191-8334-84E9AE83554B}" destId="{7E3DA87E-49F4-41FE-A2E3-5F70EB576B26}" srcOrd="0" destOrd="0" presId="urn:microsoft.com/office/officeart/2008/layout/VerticalCurvedList"/>
    <dgm:cxn modelId="{2D7C7BC6-64D0-46F2-8A6D-A34E3800ADF4}" type="presOf" srcId="{A031629A-C912-46DE-9250-B3AB97DBFEF3}" destId="{4973CE0B-830B-42A8-8F41-45A257AA0B8B}"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9222344A-F755-43E0-9BAF-F1D5A587A9DA}" srcId="{534D5989-8F4D-4258-8225-B724768E9233}" destId="{0C6CA62A-2507-4191-8334-84E9AE83554B}" srcOrd="2" destOrd="0" parTransId="{DC45ABA5-A405-4793-88D7-75BEFB225DD7}" sibTransId="{F414A7C2-4F25-4DAE-8997-2244E8C3A188}"/>
    <dgm:cxn modelId="{5CD92394-C6A1-4F30-9714-B1B12D576EBF}" type="presOf" srcId="{534D5989-8F4D-4258-8225-B724768E9233}" destId="{777E6480-BB94-44CE-B407-D0500462E337}" srcOrd="0" destOrd="0" presId="urn:microsoft.com/office/officeart/2008/layout/VerticalCurvedList"/>
    <dgm:cxn modelId="{87D7A636-9B8A-42CE-8FD2-1E5A4E20D1E5}" type="presOf" srcId="{EB89F287-1E2B-4D7B-B849-A9AFDC62F93B}" destId="{0ADD1677-4BB9-411B-9F55-C6A8BB4AEFFE}" srcOrd="0" destOrd="0" presId="urn:microsoft.com/office/officeart/2008/layout/VerticalCurvedList"/>
    <dgm:cxn modelId="{40E3F1DB-D093-4D59-8181-B57C1048FD10}" type="presOf" srcId="{D7A9A80B-B499-4CE9-B8B6-42D8B19FB683}" destId="{25CC8F4A-1A1B-4C3E-B9C9-3B2A7A2D0F66}" srcOrd="0" destOrd="0" presId="urn:microsoft.com/office/officeart/2008/layout/VerticalCurvedList"/>
    <dgm:cxn modelId="{80B44973-31A7-4CD4-8F07-9317A0C778D6}" type="presParOf" srcId="{777E6480-BB94-44CE-B407-D0500462E337}" destId="{029663F2-6083-4943-A4B6-B75B1725BCEF}" srcOrd="0" destOrd="0" presId="urn:microsoft.com/office/officeart/2008/layout/VerticalCurvedList"/>
    <dgm:cxn modelId="{73440F81-80DC-424D-9AC9-70BE1F6C5F2A}" type="presParOf" srcId="{029663F2-6083-4943-A4B6-B75B1725BCEF}" destId="{D211633A-16B4-4697-B79D-94EAD020AF0A}" srcOrd="0" destOrd="0" presId="urn:microsoft.com/office/officeart/2008/layout/VerticalCurvedList"/>
    <dgm:cxn modelId="{24EA6AA8-5ADD-47F6-8D6C-B596D0ADF9E9}" type="presParOf" srcId="{D211633A-16B4-4697-B79D-94EAD020AF0A}" destId="{2B0DD12D-6EF4-4BF8-B02D-398F02F66379}" srcOrd="0" destOrd="0" presId="urn:microsoft.com/office/officeart/2008/layout/VerticalCurvedList"/>
    <dgm:cxn modelId="{A48D7FC9-C87E-46BB-B7D3-CBC4036B69D3}" type="presParOf" srcId="{D211633A-16B4-4697-B79D-94EAD020AF0A}" destId="{25CC8F4A-1A1B-4C3E-B9C9-3B2A7A2D0F66}" srcOrd="1" destOrd="0" presId="urn:microsoft.com/office/officeart/2008/layout/VerticalCurvedList"/>
    <dgm:cxn modelId="{D5E83EA4-B505-4499-A498-8174DEF1BE1D}" type="presParOf" srcId="{D211633A-16B4-4697-B79D-94EAD020AF0A}" destId="{3901E994-EF88-4B55-B333-8B5DC2C1FE64}" srcOrd="2" destOrd="0" presId="urn:microsoft.com/office/officeart/2008/layout/VerticalCurvedList"/>
    <dgm:cxn modelId="{EE8643BE-28DB-4F3A-94EC-5C662A6C33FC}" type="presParOf" srcId="{D211633A-16B4-4697-B79D-94EAD020AF0A}" destId="{8EACEE7C-B326-44FB-9A91-8726F31EDF2B}" srcOrd="3" destOrd="0" presId="urn:microsoft.com/office/officeart/2008/layout/VerticalCurvedList"/>
    <dgm:cxn modelId="{04144543-B09B-4CFD-92B8-05FC10B47C48}" type="presParOf" srcId="{029663F2-6083-4943-A4B6-B75B1725BCEF}" destId="{4973CE0B-830B-42A8-8F41-45A257AA0B8B}" srcOrd="1" destOrd="0" presId="urn:microsoft.com/office/officeart/2008/layout/VerticalCurvedList"/>
    <dgm:cxn modelId="{B2C1CC58-091A-40E4-80A1-3DB01AB5EA3D}" type="presParOf" srcId="{029663F2-6083-4943-A4B6-B75B1725BCEF}" destId="{966750C1-A861-452C-9609-15612A3DFCF5}" srcOrd="2" destOrd="0" presId="urn:microsoft.com/office/officeart/2008/layout/VerticalCurvedList"/>
    <dgm:cxn modelId="{B87799D8-3BA8-44E6-A357-CD7E8FFEBA50}" type="presParOf" srcId="{966750C1-A861-452C-9609-15612A3DFCF5}" destId="{2C32AA3C-C21E-444B-8009-13B7F44A3DFC}" srcOrd="0" destOrd="0" presId="urn:microsoft.com/office/officeart/2008/layout/VerticalCurvedList"/>
    <dgm:cxn modelId="{675F8B9A-D588-43C3-AF9B-25A7BA18F6EF}" type="presParOf" srcId="{029663F2-6083-4943-A4B6-B75B1725BCEF}" destId="{0ADD1677-4BB9-411B-9F55-C6A8BB4AEFFE}" srcOrd="3" destOrd="0" presId="urn:microsoft.com/office/officeart/2008/layout/VerticalCurvedList"/>
    <dgm:cxn modelId="{BEE98F7F-767B-48A8-BCE2-AC5272335DEF}" type="presParOf" srcId="{029663F2-6083-4943-A4B6-B75B1725BCEF}" destId="{A9BE9254-C053-4EAB-8F29-0CEF5AEEC494}" srcOrd="4" destOrd="0" presId="urn:microsoft.com/office/officeart/2008/layout/VerticalCurvedList"/>
    <dgm:cxn modelId="{1A77C052-A1EC-42C3-897E-89623EC54272}" type="presParOf" srcId="{A9BE9254-C053-4EAB-8F29-0CEF5AEEC494}" destId="{D5EA4CD6-8560-493F-8996-3B38ECA26A5D}" srcOrd="0" destOrd="0" presId="urn:microsoft.com/office/officeart/2008/layout/VerticalCurvedList"/>
    <dgm:cxn modelId="{EF01D692-F286-498C-BAD3-20C3BE08411B}" type="presParOf" srcId="{029663F2-6083-4943-A4B6-B75B1725BCEF}" destId="{7E3DA87E-49F4-41FE-A2E3-5F70EB576B26}" srcOrd="5" destOrd="0" presId="urn:microsoft.com/office/officeart/2008/layout/VerticalCurvedList"/>
    <dgm:cxn modelId="{F062BC10-138A-454D-BDF5-D753FC836064}" type="presParOf" srcId="{029663F2-6083-4943-A4B6-B75B1725BCEF}" destId="{646EA944-5F96-4001-B425-43B4DC90A2B3}" srcOrd="6" destOrd="0" presId="urn:microsoft.com/office/officeart/2008/layout/VerticalCurvedList"/>
    <dgm:cxn modelId="{3CB61B7A-94CE-4D12-BD9F-55C12AFFFBD1}" type="presParOf" srcId="{646EA944-5F96-4001-B425-43B4DC90A2B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2C3C0B4-9D16-4F60-9E07-CE02AE20BC63}"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zh-CN" altLang="en-US"/>
        </a:p>
      </dgm:t>
    </dgm:pt>
    <dgm:pt modelId="{D06B2135-C2EB-4A02-BE92-230E39CA10D2}">
      <dgm:prSet phldrT="[文本]"/>
      <dgm:spPr/>
      <dgm:t>
        <a:bodyPr/>
        <a:lstStyle/>
        <a:p>
          <a:r>
            <a:rPr lang="zh-CN" altLang="en-US" dirty="0"/>
            <a:t>数据</a:t>
          </a:r>
        </a:p>
      </dgm:t>
    </dgm:pt>
    <dgm:pt modelId="{85B0ECA5-4BFB-4243-9CE4-2B7291D2DF7B}" type="parTrans" cxnId="{F7E16ABA-A401-4F79-90C6-DC60F5FFD30D}">
      <dgm:prSet/>
      <dgm:spPr/>
      <dgm:t>
        <a:bodyPr/>
        <a:lstStyle/>
        <a:p>
          <a:endParaRPr lang="zh-CN" altLang="en-US"/>
        </a:p>
      </dgm:t>
    </dgm:pt>
    <dgm:pt modelId="{64877A9F-C905-4477-B5C7-796559970E69}" type="sibTrans" cxnId="{F7E16ABA-A401-4F79-90C6-DC60F5FFD30D}">
      <dgm:prSet/>
      <dgm:spPr/>
      <dgm:t>
        <a:bodyPr/>
        <a:lstStyle/>
        <a:p>
          <a:endParaRPr lang="zh-CN" altLang="en-US"/>
        </a:p>
      </dgm:t>
    </dgm:pt>
    <dgm:pt modelId="{AB570803-2B21-4F11-B5F5-73F2E4421878}">
      <dgm:prSet phldrT="[文本]" custT="1"/>
      <dgm:spPr/>
      <dgm:t>
        <a:bodyPr/>
        <a:lstStyle/>
        <a:p>
          <a:endParaRPr lang="en-US" altLang="zh-CN" sz="1600" dirty="0"/>
        </a:p>
        <a:p>
          <a:r>
            <a:rPr lang="en-US" altLang="zh-CN" sz="1800" dirty="0"/>
            <a:t>1</a:t>
          </a:r>
          <a:r>
            <a:rPr lang="zh-CN" altLang="en-US" sz="1800" dirty="0"/>
            <a:t>、</a:t>
          </a:r>
          <a:r>
            <a:rPr lang="zh-CN" altLang="en-US" sz="1400" dirty="0"/>
            <a:t>结合专家经验对已拥有的蠕变数据和高温合金数据进行适宜的处理</a:t>
          </a:r>
          <a:r>
            <a:rPr lang="en-US" altLang="zh-CN" sz="1400" dirty="0"/>
            <a:t>(</a:t>
          </a:r>
          <a:r>
            <a:rPr lang="zh-CN" altLang="en-US" sz="1400" dirty="0"/>
            <a:t>空缺值填补、合法值检查等</a:t>
          </a:r>
          <a:r>
            <a:rPr lang="en-US" altLang="zh-CN" sz="1400" dirty="0"/>
            <a:t>);</a:t>
          </a:r>
        </a:p>
        <a:p>
          <a:r>
            <a:rPr lang="en-US" altLang="zh-CN" sz="1400" dirty="0"/>
            <a:t>2</a:t>
          </a:r>
          <a:r>
            <a:rPr lang="zh-CN" altLang="en-US" sz="1400" dirty="0"/>
            <a:t>、基于已有的蠕变解析式文献，进一步挖掘和学习跨层次、跨尺度材料微观</a:t>
          </a:r>
          <a:r>
            <a:rPr lang="en-US" altLang="zh-CN" sz="1400" dirty="0"/>
            <a:t>-</a:t>
          </a:r>
          <a:r>
            <a:rPr lang="zh-CN" altLang="en-US" sz="1400" dirty="0"/>
            <a:t>介观</a:t>
          </a:r>
          <a:r>
            <a:rPr lang="en-US" altLang="zh-CN" sz="1400" dirty="0"/>
            <a:t>-</a:t>
          </a:r>
          <a:r>
            <a:rPr lang="zh-CN" altLang="en-US" sz="1400" dirty="0"/>
            <a:t>宏观因素之间的数据关联规律和因果关系</a:t>
          </a:r>
          <a:r>
            <a:rPr lang="en-US" altLang="zh-CN" sz="1400" dirty="0"/>
            <a:t>;</a:t>
          </a:r>
        </a:p>
        <a:p>
          <a:endParaRPr lang="zh-CN" altLang="en-US" sz="1600" dirty="0"/>
        </a:p>
      </dgm:t>
    </dgm:pt>
    <dgm:pt modelId="{3BAAAE0D-A1AC-42FF-90FE-15458867D0AF}" type="parTrans" cxnId="{A7D531B0-2B3F-4A4C-BDC0-92B100BD3F15}">
      <dgm:prSet/>
      <dgm:spPr/>
      <dgm:t>
        <a:bodyPr/>
        <a:lstStyle/>
        <a:p>
          <a:endParaRPr lang="zh-CN" altLang="en-US"/>
        </a:p>
      </dgm:t>
    </dgm:pt>
    <dgm:pt modelId="{5BFE3235-EC9C-42AB-B100-2B32799CE150}" type="sibTrans" cxnId="{A7D531B0-2B3F-4A4C-BDC0-92B100BD3F15}">
      <dgm:prSet/>
      <dgm:spPr/>
      <dgm:t>
        <a:bodyPr/>
        <a:lstStyle/>
        <a:p>
          <a:endParaRPr lang="zh-CN" altLang="en-US"/>
        </a:p>
      </dgm:t>
    </dgm:pt>
    <dgm:pt modelId="{61CEC55F-A716-4283-A166-E6160BF1C5F8}">
      <dgm:prSet phldrT="[文本]"/>
      <dgm:spPr/>
      <dgm:t>
        <a:bodyPr/>
        <a:lstStyle/>
        <a:p>
          <a:r>
            <a:rPr lang="zh-CN" altLang="en-US" dirty="0"/>
            <a:t>蠕变与</a:t>
          </a:r>
          <a:r>
            <a:rPr lang="en-US" altLang="zh-CN" dirty="0"/>
            <a:t>49</a:t>
          </a:r>
          <a:r>
            <a:rPr lang="zh-CN" altLang="en-US" dirty="0"/>
            <a:t>篇文献的结合</a:t>
          </a:r>
        </a:p>
      </dgm:t>
    </dgm:pt>
    <dgm:pt modelId="{22AFCEF4-9DC5-4FB8-9728-2BBD777340B9}" type="parTrans" cxnId="{EB643598-A61C-48B2-BDCB-FD4DD0B9F8EE}">
      <dgm:prSet/>
      <dgm:spPr/>
      <dgm:t>
        <a:bodyPr/>
        <a:lstStyle/>
        <a:p>
          <a:endParaRPr lang="zh-CN" altLang="en-US"/>
        </a:p>
      </dgm:t>
    </dgm:pt>
    <dgm:pt modelId="{8ABBBCEB-70F4-42AC-8B01-5E9970990554}" type="sibTrans" cxnId="{EB643598-A61C-48B2-BDCB-FD4DD0B9F8EE}">
      <dgm:prSet/>
      <dgm:spPr/>
      <dgm:t>
        <a:bodyPr/>
        <a:lstStyle/>
        <a:p>
          <a:endParaRPr lang="zh-CN" altLang="en-US"/>
        </a:p>
      </dgm:t>
    </dgm:pt>
    <dgm:pt modelId="{2AF30852-0F91-4997-BB3A-3FFC70459AED}">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1</a:t>
          </a:r>
          <a:r>
            <a:rPr lang="zh-CN" altLang="en-US" sz="1400" dirty="0"/>
            <a:t>、进一步挖掘</a:t>
          </a:r>
          <a:r>
            <a:rPr lang="en-US" altLang="zh-CN" sz="1400" dirty="0"/>
            <a:t>49</a:t>
          </a:r>
          <a:r>
            <a:rPr lang="zh-CN" altLang="en-US" sz="1400" dirty="0"/>
            <a:t>篇文献中的知识，引入其中的计算方法计算出新的可利用参量</a:t>
          </a:r>
          <a:r>
            <a:rPr lang="en-US" altLang="zh-CN" sz="1400" dirty="0"/>
            <a:t>;</a:t>
          </a:r>
        </a:p>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2</a:t>
          </a:r>
          <a:r>
            <a:rPr lang="zh-CN" altLang="en-US" sz="1400" dirty="0"/>
            <a:t>、基于王院士</a:t>
          </a:r>
          <a:r>
            <a:rPr lang="en-US" altLang="zh-CN" sz="1400" dirty="0"/>
            <a:t>49</a:t>
          </a:r>
          <a:r>
            <a:rPr lang="zh-CN" altLang="en-US" sz="1400" dirty="0"/>
            <a:t>篇文献与其他相关文献的数据，建立自己的蠕变数据库</a:t>
          </a:r>
          <a:r>
            <a:rPr lang="en-US" altLang="zh-CN" sz="1600" dirty="0"/>
            <a:t>;</a:t>
          </a:r>
          <a:endParaRPr lang="zh-CN" altLang="en-US" sz="1600" dirty="0"/>
        </a:p>
      </dgm:t>
    </dgm:pt>
    <dgm:pt modelId="{95040336-EED2-4616-AE25-32D7EF1A8217}" type="parTrans" cxnId="{5C486B30-BC6E-4117-9F6A-EC27733B551A}">
      <dgm:prSet/>
      <dgm:spPr/>
      <dgm:t>
        <a:bodyPr/>
        <a:lstStyle/>
        <a:p>
          <a:endParaRPr lang="zh-CN" altLang="en-US"/>
        </a:p>
      </dgm:t>
    </dgm:pt>
    <dgm:pt modelId="{07B92E74-8904-41BB-9A30-A67F0517A3D5}" type="sibTrans" cxnId="{5C486B30-BC6E-4117-9F6A-EC27733B551A}">
      <dgm:prSet/>
      <dgm:spPr/>
      <dgm:t>
        <a:bodyPr/>
        <a:lstStyle/>
        <a:p>
          <a:endParaRPr lang="zh-CN" altLang="en-US"/>
        </a:p>
      </dgm:t>
    </dgm:pt>
    <dgm:pt modelId="{C53007B8-DD04-4868-B0B1-CB5F7165B7E3}">
      <dgm:prSet phldrT="[文本]"/>
      <dgm:spPr/>
      <dgm:t>
        <a:bodyPr/>
        <a:lstStyle/>
        <a:p>
          <a:r>
            <a:rPr lang="zh-CN" altLang="en-US" dirty="0"/>
            <a:t>算法和平台</a:t>
          </a:r>
        </a:p>
      </dgm:t>
    </dgm:pt>
    <dgm:pt modelId="{87D53C17-D6DF-4456-ADB1-1EF4771C9743}" type="parTrans" cxnId="{BAF12B9A-649F-421A-B9ED-0BF886540862}">
      <dgm:prSet/>
      <dgm:spPr/>
      <dgm:t>
        <a:bodyPr/>
        <a:lstStyle/>
        <a:p>
          <a:endParaRPr lang="zh-CN" altLang="en-US"/>
        </a:p>
      </dgm:t>
    </dgm:pt>
    <dgm:pt modelId="{B5E563CD-7110-476D-846C-D1AD8005D236}" type="sibTrans" cxnId="{BAF12B9A-649F-421A-B9ED-0BF886540862}">
      <dgm:prSet/>
      <dgm:spPr/>
      <dgm:t>
        <a:bodyPr/>
        <a:lstStyle/>
        <a:p>
          <a:endParaRPr lang="zh-CN" altLang="en-US"/>
        </a:p>
      </dgm:t>
    </dgm:pt>
    <dgm:pt modelId="{67F91EF3-E8DE-42E5-A8F6-E5505E81197E}">
      <dgm:prSet phldrT="[文本]" custT="1"/>
      <dgm:spPr/>
      <dgm:t>
        <a:bodyPr/>
        <a:lstStyle/>
        <a:p>
          <a:endParaRPr lang="en-US" altLang="zh-CN" sz="1800" dirty="0"/>
        </a:p>
        <a:p>
          <a:r>
            <a:rPr lang="en-US" altLang="zh-CN" sz="1400" dirty="0"/>
            <a:t>1</a:t>
          </a:r>
          <a:r>
            <a:rPr lang="zh-CN" altLang="en-US" sz="1400" dirty="0"/>
            <a:t>、机器学习中大部分常用算法基本已实现，之后将对算法集成化和并行化，提高算法的效率和预测准确率</a:t>
          </a:r>
          <a:r>
            <a:rPr lang="en-US" altLang="zh-CN" sz="1400" dirty="0"/>
            <a:t>;</a:t>
          </a:r>
        </a:p>
        <a:p>
          <a:r>
            <a:rPr lang="en-US" altLang="zh-CN" sz="1400" dirty="0"/>
            <a:t>2</a:t>
          </a:r>
          <a:r>
            <a:rPr lang="zh-CN" altLang="en-US" sz="1400" dirty="0"/>
            <a:t>、平台集成到张武老师的高通量并发计算平台中</a:t>
          </a:r>
          <a:r>
            <a:rPr lang="en-US" altLang="zh-CN" sz="1400" dirty="0"/>
            <a:t>;</a:t>
          </a:r>
          <a:endParaRPr lang="zh-CN" altLang="en-US" sz="1400" dirty="0"/>
        </a:p>
      </dgm:t>
    </dgm:pt>
    <dgm:pt modelId="{F07CDA5B-C0A5-48B4-AC7C-8F75BDB7485A}" type="parTrans" cxnId="{12DF159E-BB7F-42D8-963F-1EBC28C124E6}">
      <dgm:prSet/>
      <dgm:spPr/>
      <dgm:t>
        <a:bodyPr/>
        <a:lstStyle/>
        <a:p>
          <a:endParaRPr lang="zh-CN" altLang="en-US"/>
        </a:p>
      </dgm:t>
    </dgm:pt>
    <dgm:pt modelId="{AD0C124B-3162-4E0D-A380-576C92A9DBBF}" type="sibTrans" cxnId="{12DF159E-BB7F-42D8-963F-1EBC28C124E6}">
      <dgm:prSet/>
      <dgm:spPr/>
      <dgm:t>
        <a:bodyPr/>
        <a:lstStyle/>
        <a:p>
          <a:endParaRPr lang="zh-CN" altLang="en-US"/>
        </a:p>
      </dgm:t>
    </dgm:pt>
    <dgm:pt modelId="{AEB787D7-9BB3-43F3-BB0D-3BC5B54A33D9}">
      <dgm:prSet phldrT="[文本]"/>
      <dgm:spPr/>
      <dgm:t>
        <a:bodyPr/>
        <a:lstStyle/>
        <a:p>
          <a:endParaRPr lang="zh-CN" altLang="en-US" sz="2400" dirty="0"/>
        </a:p>
      </dgm:t>
    </dgm:pt>
    <dgm:pt modelId="{C1660A8A-9D91-447E-A2AB-A7FB3D973F38}" type="parTrans" cxnId="{DD3D359F-020E-430B-8C16-DAD139EE0821}">
      <dgm:prSet/>
      <dgm:spPr/>
      <dgm:t>
        <a:bodyPr/>
        <a:lstStyle/>
        <a:p>
          <a:endParaRPr lang="zh-CN" altLang="en-US"/>
        </a:p>
      </dgm:t>
    </dgm:pt>
    <dgm:pt modelId="{5ABBC9D7-8445-4272-8E5C-25E97DF70FAF}" type="sibTrans" cxnId="{DD3D359F-020E-430B-8C16-DAD139EE0821}">
      <dgm:prSet/>
      <dgm:spPr/>
      <dgm:t>
        <a:bodyPr/>
        <a:lstStyle/>
        <a:p>
          <a:endParaRPr lang="zh-CN" altLang="en-US"/>
        </a:p>
      </dgm:t>
    </dgm:pt>
    <dgm:pt modelId="{F5F2F97F-D227-4F4A-A235-A97A4470CEEF}" type="pres">
      <dgm:prSet presAssocID="{A2C3C0B4-9D16-4F60-9E07-CE02AE20BC63}" presName="Name0" presStyleCnt="0">
        <dgm:presLayoutVars>
          <dgm:chMax/>
          <dgm:chPref/>
          <dgm:dir/>
        </dgm:presLayoutVars>
      </dgm:prSet>
      <dgm:spPr/>
      <dgm:t>
        <a:bodyPr/>
        <a:lstStyle/>
        <a:p>
          <a:endParaRPr lang="zh-CN" altLang="en-US"/>
        </a:p>
      </dgm:t>
    </dgm:pt>
    <dgm:pt modelId="{E3F4C499-187F-4D49-8956-B6B21410E22A}" type="pres">
      <dgm:prSet presAssocID="{D06B2135-C2EB-4A02-BE92-230E39CA10D2}" presName="parenttextcomposite" presStyleCnt="0"/>
      <dgm:spPr/>
    </dgm:pt>
    <dgm:pt modelId="{187E3F52-12BB-4799-83E8-FD20B28A6204}" type="pres">
      <dgm:prSet presAssocID="{D06B2135-C2EB-4A02-BE92-230E39CA10D2}" presName="parenttext" presStyleLbl="revTx" presStyleIdx="0" presStyleCnt="3" custLinFactNeighborX="-2512" custLinFactNeighborY="-233">
        <dgm:presLayoutVars>
          <dgm:chMax/>
          <dgm:chPref val="2"/>
          <dgm:bulletEnabled val="1"/>
        </dgm:presLayoutVars>
      </dgm:prSet>
      <dgm:spPr/>
      <dgm:t>
        <a:bodyPr/>
        <a:lstStyle/>
        <a:p>
          <a:endParaRPr lang="zh-CN" altLang="en-US"/>
        </a:p>
      </dgm:t>
    </dgm:pt>
    <dgm:pt modelId="{B0EFAFC0-6AE6-4C2A-896B-98920A16B54C}" type="pres">
      <dgm:prSet presAssocID="{D06B2135-C2EB-4A02-BE92-230E39CA10D2}" presName="composite" presStyleCnt="0"/>
      <dgm:spPr/>
    </dgm:pt>
    <dgm:pt modelId="{386D1B95-BDDD-4EFA-8CA9-FD3FF521B87F}" type="pres">
      <dgm:prSet presAssocID="{D06B2135-C2EB-4A02-BE92-230E39CA10D2}" presName="chevron1" presStyleLbl="alignNode1" presStyleIdx="0" presStyleCnt="21"/>
      <dgm:spPr/>
    </dgm:pt>
    <dgm:pt modelId="{74B8A26C-8FA3-4DA7-BB22-569216BC1555}" type="pres">
      <dgm:prSet presAssocID="{D06B2135-C2EB-4A02-BE92-230E39CA10D2}" presName="chevron2" presStyleLbl="alignNode1" presStyleIdx="1" presStyleCnt="21"/>
      <dgm:spPr/>
    </dgm:pt>
    <dgm:pt modelId="{58685194-C2FE-41FB-84A1-884E83DD32E4}" type="pres">
      <dgm:prSet presAssocID="{D06B2135-C2EB-4A02-BE92-230E39CA10D2}" presName="chevron3" presStyleLbl="alignNode1" presStyleIdx="2" presStyleCnt="21"/>
      <dgm:spPr/>
    </dgm:pt>
    <dgm:pt modelId="{3A94BE78-1BA1-4737-9939-0A901A7969AD}" type="pres">
      <dgm:prSet presAssocID="{D06B2135-C2EB-4A02-BE92-230E39CA10D2}" presName="chevron4" presStyleLbl="alignNode1" presStyleIdx="3" presStyleCnt="21"/>
      <dgm:spPr/>
    </dgm:pt>
    <dgm:pt modelId="{32AC2AAE-E136-4255-99AE-BF29AB48CA91}" type="pres">
      <dgm:prSet presAssocID="{D06B2135-C2EB-4A02-BE92-230E39CA10D2}" presName="chevron5" presStyleLbl="alignNode1" presStyleIdx="4" presStyleCnt="21"/>
      <dgm:spPr/>
    </dgm:pt>
    <dgm:pt modelId="{64E5CD24-37E3-49BE-93DB-CE4C2394718E}" type="pres">
      <dgm:prSet presAssocID="{D06B2135-C2EB-4A02-BE92-230E39CA10D2}" presName="chevron6" presStyleLbl="alignNode1" presStyleIdx="5" presStyleCnt="21"/>
      <dgm:spPr/>
    </dgm:pt>
    <dgm:pt modelId="{18C9B674-D75E-4941-91F2-7431764FCB87}" type="pres">
      <dgm:prSet presAssocID="{D06B2135-C2EB-4A02-BE92-230E39CA10D2}" presName="chevron7" presStyleLbl="alignNode1" presStyleIdx="6" presStyleCnt="21"/>
      <dgm:spPr/>
    </dgm:pt>
    <dgm:pt modelId="{B490881F-D14E-4228-B03B-1A98CFE8E9BE}" type="pres">
      <dgm:prSet presAssocID="{D06B2135-C2EB-4A02-BE92-230E39CA10D2}" presName="childtext" presStyleLbl="solidFgAcc1" presStyleIdx="0" presStyleCnt="3" custScaleX="109315">
        <dgm:presLayoutVars>
          <dgm:chMax/>
          <dgm:chPref val="0"/>
          <dgm:bulletEnabled val="1"/>
        </dgm:presLayoutVars>
      </dgm:prSet>
      <dgm:spPr/>
      <dgm:t>
        <a:bodyPr/>
        <a:lstStyle/>
        <a:p>
          <a:endParaRPr lang="zh-CN" altLang="en-US"/>
        </a:p>
      </dgm:t>
    </dgm:pt>
    <dgm:pt modelId="{35E5825F-846C-4C99-BBDA-7AD8398068ED}" type="pres">
      <dgm:prSet presAssocID="{64877A9F-C905-4477-B5C7-796559970E69}" presName="sibTrans" presStyleCnt="0"/>
      <dgm:spPr/>
    </dgm:pt>
    <dgm:pt modelId="{F0E6A709-C2BB-4894-8705-36A605283015}" type="pres">
      <dgm:prSet presAssocID="{61CEC55F-A716-4283-A166-E6160BF1C5F8}" presName="parenttextcomposite" presStyleCnt="0"/>
      <dgm:spPr/>
    </dgm:pt>
    <dgm:pt modelId="{5CB51777-842A-4C28-AABD-6A0EAE19C843}" type="pres">
      <dgm:prSet presAssocID="{61CEC55F-A716-4283-A166-E6160BF1C5F8}" presName="parenttext" presStyleLbl="revTx" presStyleIdx="1" presStyleCnt="3">
        <dgm:presLayoutVars>
          <dgm:chMax/>
          <dgm:chPref val="2"/>
          <dgm:bulletEnabled val="1"/>
        </dgm:presLayoutVars>
      </dgm:prSet>
      <dgm:spPr/>
      <dgm:t>
        <a:bodyPr/>
        <a:lstStyle/>
        <a:p>
          <a:endParaRPr lang="zh-CN" altLang="en-US"/>
        </a:p>
      </dgm:t>
    </dgm:pt>
    <dgm:pt modelId="{9C677C85-D1BA-4F92-814D-E8AC6A3FD46E}" type="pres">
      <dgm:prSet presAssocID="{61CEC55F-A716-4283-A166-E6160BF1C5F8}" presName="composite" presStyleCnt="0"/>
      <dgm:spPr/>
    </dgm:pt>
    <dgm:pt modelId="{6E6B6641-4434-499D-8838-5A88E62DB51E}" type="pres">
      <dgm:prSet presAssocID="{61CEC55F-A716-4283-A166-E6160BF1C5F8}" presName="chevron1" presStyleLbl="alignNode1" presStyleIdx="7" presStyleCnt="21"/>
      <dgm:spPr/>
    </dgm:pt>
    <dgm:pt modelId="{C37E5902-973D-4BD6-BAFC-911ABD9E1733}" type="pres">
      <dgm:prSet presAssocID="{61CEC55F-A716-4283-A166-E6160BF1C5F8}" presName="chevron2" presStyleLbl="alignNode1" presStyleIdx="8" presStyleCnt="21"/>
      <dgm:spPr/>
    </dgm:pt>
    <dgm:pt modelId="{A42C697D-0FDB-4839-8C8D-53A722A49FAA}" type="pres">
      <dgm:prSet presAssocID="{61CEC55F-A716-4283-A166-E6160BF1C5F8}" presName="chevron3" presStyleLbl="alignNode1" presStyleIdx="9" presStyleCnt="21"/>
      <dgm:spPr/>
    </dgm:pt>
    <dgm:pt modelId="{9166AA6E-DDD1-44C1-A753-EAC964BBEAB1}" type="pres">
      <dgm:prSet presAssocID="{61CEC55F-A716-4283-A166-E6160BF1C5F8}" presName="chevron4" presStyleLbl="alignNode1" presStyleIdx="10" presStyleCnt="21"/>
      <dgm:spPr/>
    </dgm:pt>
    <dgm:pt modelId="{146D35F6-E2DA-4C6D-8EA8-412AC0FB6648}" type="pres">
      <dgm:prSet presAssocID="{61CEC55F-A716-4283-A166-E6160BF1C5F8}" presName="chevron5" presStyleLbl="alignNode1" presStyleIdx="11" presStyleCnt="21"/>
      <dgm:spPr/>
    </dgm:pt>
    <dgm:pt modelId="{347A5C21-76DB-4966-BC0A-FAB199983BF9}" type="pres">
      <dgm:prSet presAssocID="{61CEC55F-A716-4283-A166-E6160BF1C5F8}" presName="chevron6" presStyleLbl="alignNode1" presStyleIdx="12" presStyleCnt="21"/>
      <dgm:spPr/>
    </dgm:pt>
    <dgm:pt modelId="{16AF2403-B9D3-4302-B77B-048320F42F93}" type="pres">
      <dgm:prSet presAssocID="{61CEC55F-A716-4283-A166-E6160BF1C5F8}" presName="chevron7" presStyleLbl="alignNode1" presStyleIdx="13" presStyleCnt="21"/>
      <dgm:spPr/>
    </dgm:pt>
    <dgm:pt modelId="{1245ED2E-D6EE-4368-895F-50176395B131}" type="pres">
      <dgm:prSet presAssocID="{61CEC55F-A716-4283-A166-E6160BF1C5F8}" presName="childtext" presStyleLbl="solidFgAcc1" presStyleIdx="1" presStyleCnt="3" custScaleX="110223" custScaleY="86063" custLinFactNeighborX="-240" custLinFactNeighborY="6619">
        <dgm:presLayoutVars>
          <dgm:chMax/>
          <dgm:chPref val="0"/>
          <dgm:bulletEnabled val="1"/>
        </dgm:presLayoutVars>
      </dgm:prSet>
      <dgm:spPr/>
      <dgm:t>
        <a:bodyPr/>
        <a:lstStyle/>
        <a:p>
          <a:endParaRPr lang="zh-CN" altLang="en-US"/>
        </a:p>
      </dgm:t>
    </dgm:pt>
    <dgm:pt modelId="{3A9C0B74-DC70-42C7-9F59-57A8DD591743}" type="pres">
      <dgm:prSet presAssocID="{8ABBBCEB-70F4-42AC-8B01-5E9970990554}" presName="sibTrans" presStyleCnt="0"/>
      <dgm:spPr/>
    </dgm:pt>
    <dgm:pt modelId="{4F7B3CB1-33D3-43C0-BA6E-DDDF010103F2}" type="pres">
      <dgm:prSet presAssocID="{C53007B8-DD04-4868-B0B1-CB5F7165B7E3}" presName="parenttextcomposite" presStyleCnt="0"/>
      <dgm:spPr/>
    </dgm:pt>
    <dgm:pt modelId="{A169B63B-346A-4380-86E8-2C2A9073DB53}" type="pres">
      <dgm:prSet presAssocID="{C53007B8-DD04-4868-B0B1-CB5F7165B7E3}" presName="parenttext" presStyleLbl="revTx" presStyleIdx="2" presStyleCnt="3">
        <dgm:presLayoutVars>
          <dgm:chMax/>
          <dgm:chPref val="2"/>
          <dgm:bulletEnabled val="1"/>
        </dgm:presLayoutVars>
      </dgm:prSet>
      <dgm:spPr/>
      <dgm:t>
        <a:bodyPr/>
        <a:lstStyle/>
        <a:p>
          <a:endParaRPr lang="zh-CN" altLang="en-US"/>
        </a:p>
      </dgm:t>
    </dgm:pt>
    <dgm:pt modelId="{E870F71A-3528-4987-B177-3857FCA2D279}" type="pres">
      <dgm:prSet presAssocID="{C53007B8-DD04-4868-B0B1-CB5F7165B7E3}" presName="composite" presStyleCnt="0"/>
      <dgm:spPr/>
    </dgm:pt>
    <dgm:pt modelId="{2DED227C-4006-495B-B1BF-2564DE1CADD1}" type="pres">
      <dgm:prSet presAssocID="{C53007B8-DD04-4868-B0B1-CB5F7165B7E3}" presName="chevron1" presStyleLbl="alignNode1" presStyleIdx="14" presStyleCnt="21"/>
      <dgm:spPr/>
    </dgm:pt>
    <dgm:pt modelId="{B4CB4E03-5344-45E4-9E0A-458F2E3835DA}" type="pres">
      <dgm:prSet presAssocID="{C53007B8-DD04-4868-B0B1-CB5F7165B7E3}" presName="chevron2" presStyleLbl="alignNode1" presStyleIdx="15" presStyleCnt="21"/>
      <dgm:spPr/>
    </dgm:pt>
    <dgm:pt modelId="{9939A0C9-A0FD-41E1-9E0E-9058C38011F4}" type="pres">
      <dgm:prSet presAssocID="{C53007B8-DD04-4868-B0B1-CB5F7165B7E3}" presName="chevron3" presStyleLbl="alignNode1" presStyleIdx="16" presStyleCnt="21"/>
      <dgm:spPr/>
    </dgm:pt>
    <dgm:pt modelId="{18652C83-3663-48DB-8708-7FBF2D0BFF8B}" type="pres">
      <dgm:prSet presAssocID="{C53007B8-DD04-4868-B0B1-CB5F7165B7E3}" presName="chevron4" presStyleLbl="alignNode1" presStyleIdx="17" presStyleCnt="21"/>
      <dgm:spPr/>
    </dgm:pt>
    <dgm:pt modelId="{A4785886-BE2B-4E70-A050-C4DFCF646604}" type="pres">
      <dgm:prSet presAssocID="{C53007B8-DD04-4868-B0B1-CB5F7165B7E3}" presName="chevron5" presStyleLbl="alignNode1" presStyleIdx="18" presStyleCnt="21"/>
      <dgm:spPr/>
    </dgm:pt>
    <dgm:pt modelId="{3BA81992-607A-4A4D-AA30-A4A4DDE792FF}" type="pres">
      <dgm:prSet presAssocID="{C53007B8-DD04-4868-B0B1-CB5F7165B7E3}" presName="chevron6" presStyleLbl="alignNode1" presStyleIdx="19" presStyleCnt="21"/>
      <dgm:spPr/>
    </dgm:pt>
    <dgm:pt modelId="{12D0838F-020C-4E44-AA6D-B7B7DCAE8DE5}" type="pres">
      <dgm:prSet presAssocID="{C53007B8-DD04-4868-B0B1-CB5F7165B7E3}" presName="chevron7" presStyleLbl="alignNode1" presStyleIdx="20" presStyleCnt="21"/>
      <dgm:spPr/>
    </dgm:pt>
    <dgm:pt modelId="{B54C7073-B3B9-419C-86E1-6D3AA0390A36}" type="pres">
      <dgm:prSet presAssocID="{C53007B8-DD04-4868-B0B1-CB5F7165B7E3}" presName="childtext" presStyleLbl="solidFgAcc1" presStyleIdx="2" presStyleCnt="3" custScaleX="109315">
        <dgm:presLayoutVars>
          <dgm:chMax/>
          <dgm:chPref val="0"/>
          <dgm:bulletEnabled val="1"/>
        </dgm:presLayoutVars>
      </dgm:prSet>
      <dgm:spPr/>
      <dgm:t>
        <a:bodyPr/>
        <a:lstStyle/>
        <a:p>
          <a:endParaRPr lang="zh-CN" altLang="en-US"/>
        </a:p>
      </dgm:t>
    </dgm:pt>
  </dgm:ptLst>
  <dgm:cxnLst>
    <dgm:cxn modelId="{93318329-9458-425E-A1D5-381609EC594C}" type="presOf" srcId="{D06B2135-C2EB-4A02-BE92-230E39CA10D2}" destId="{187E3F52-12BB-4799-83E8-FD20B28A6204}" srcOrd="0" destOrd="0" presId="urn:microsoft.com/office/officeart/2008/layout/VerticalAccentList"/>
    <dgm:cxn modelId="{12DF159E-BB7F-42D8-963F-1EBC28C124E6}" srcId="{C53007B8-DD04-4868-B0B1-CB5F7165B7E3}" destId="{67F91EF3-E8DE-42E5-A8F6-E5505E81197E}" srcOrd="0" destOrd="0" parTransId="{F07CDA5B-C0A5-48B4-AC7C-8F75BDB7485A}" sibTransId="{AD0C124B-3162-4E0D-A380-576C92A9DBBF}"/>
    <dgm:cxn modelId="{F7E16ABA-A401-4F79-90C6-DC60F5FFD30D}" srcId="{A2C3C0B4-9D16-4F60-9E07-CE02AE20BC63}" destId="{D06B2135-C2EB-4A02-BE92-230E39CA10D2}" srcOrd="0" destOrd="0" parTransId="{85B0ECA5-4BFB-4243-9CE4-2B7291D2DF7B}" sibTransId="{64877A9F-C905-4477-B5C7-796559970E69}"/>
    <dgm:cxn modelId="{22E676E3-680B-4B1E-857D-AD911E3AD6F0}" type="presOf" srcId="{2AF30852-0F91-4997-BB3A-3FFC70459AED}" destId="{1245ED2E-D6EE-4368-895F-50176395B131}" srcOrd="0" destOrd="0" presId="urn:microsoft.com/office/officeart/2008/layout/VerticalAccentList"/>
    <dgm:cxn modelId="{BAF12B9A-649F-421A-B9ED-0BF886540862}" srcId="{A2C3C0B4-9D16-4F60-9E07-CE02AE20BC63}" destId="{C53007B8-DD04-4868-B0B1-CB5F7165B7E3}" srcOrd="2" destOrd="0" parTransId="{87D53C17-D6DF-4456-ADB1-1EF4771C9743}" sibTransId="{B5E563CD-7110-476D-846C-D1AD8005D236}"/>
    <dgm:cxn modelId="{ADF24C39-C3A8-4878-BC06-E22DED843CBC}" type="presOf" srcId="{AEB787D7-9BB3-43F3-BB0D-3BC5B54A33D9}" destId="{B54C7073-B3B9-419C-86E1-6D3AA0390A36}" srcOrd="0" destOrd="1" presId="urn:microsoft.com/office/officeart/2008/layout/VerticalAccentList"/>
    <dgm:cxn modelId="{D53894F0-755B-443F-9BF0-8EA91A748193}" type="presOf" srcId="{C53007B8-DD04-4868-B0B1-CB5F7165B7E3}" destId="{A169B63B-346A-4380-86E8-2C2A9073DB53}" srcOrd="0" destOrd="0" presId="urn:microsoft.com/office/officeart/2008/layout/VerticalAccentList"/>
    <dgm:cxn modelId="{EB643598-A61C-48B2-BDCB-FD4DD0B9F8EE}" srcId="{A2C3C0B4-9D16-4F60-9E07-CE02AE20BC63}" destId="{61CEC55F-A716-4283-A166-E6160BF1C5F8}" srcOrd="1" destOrd="0" parTransId="{22AFCEF4-9DC5-4FB8-9728-2BBD777340B9}" sibTransId="{8ABBBCEB-70F4-42AC-8B01-5E9970990554}"/>
    <dgm:cxn modelId="{DD3D359F-020E-430B-8C16-DAD139EE0821}" srcId="{C53007B8-DD04-4868-B0B1-CB5F7165B7E3}" destId="{AEB787D7-9BB3-43F3-BB0D-3BC5B54A33D9}" srcOrd="1" destOrd="0" parTransId="{C1660A8A-9D91-447E-A2AB-A7FB3D973F38}" sibTransId="{5ABBC9D7-8445-4272-8E5C-25E97DF70FAF}"/>
    <dgm:cxn modelId="{6DEE4C18-77E4-4D89-826E-FBE9C678BB28}" type="presOf" srcId="{AB570803-2B21-4F11-B5F5-73F2E4421878}" destId="{B490881F-D14E-4228-B03B-1A98CFE8E9BE}" srcOrd="0" destOrd="0" presId="urn:microsoft.com/office/officeart/2008/layout/VerticalAccentList"/>
    <dgm:cxn modelId="{FF8D1333-A853-4099-8C74-F515A9BA599F}" type="presOf" srcId="{67F91EF3-E8DE-42E5-A8F6-E5505E81197E}" destId="{B54C7073-B3B9-419C-86E1-6D3AA0390A36}" srcOrd="0" destOrd="0" presId="urn:microsoft.com/office/officeart/2008/layout/VerticalAccentList"/>
    <dgm:cxn modelId="{B49487B2-C7B5-43FD-8E30-B7EE0302ADA8}" type="presOf" srcId="{A2C3C0B4-9D16-4F60-9E07-CE02AE20BC63}" destId="{F5F2F97F-D227-4F4A-A235-A97A4470CEEF}" srcOrd="0" destOrd="0" presId="urn:microsoft.com/office/officeart/2008/layout/VerticalAccentList"/>
    <dgm:cxn modelId="{A7D531B0-2B3F-4A4C-BDC0-92B100BD3F15}" srcId="{D06B2135-C2EB-4A02-BE92-230E39CA10D2}" destId="{AB570803-2B21-4F11-B5F5-73F2E4421878}" srcOrd="0" destOrd="0" parTransId="{3BAAAE0D-A1AC-42FF-90FE-15458867D0AF}" sibTransId="{5BFE3235-EC9C-42AB-B100-2B32799CE150}"/>
    <dgm:cxn modelId="{5C486B30-BC6E-4117-9F6A-EC27733B551A}" srcId="{61CEC55F-A716-4283-A166-E6160BF1C5F8}" destId="{2AF30852-0F91-4997-BB3A-3FFC70459AED}" srcOrd="0" destOrd="0" parTransId="{95040336-EED2-4616-AE25-32D7EF1A8217}" sibTransId="{07B92E74-8904-41BB-9A30-A67F0517A3D5}"/>
    <dgm:cxn modelId="{6884288E-A448-452B-8427-2CB6971E6815}" type="presOf" srcId="{61CEC55F-A716-4283-A166-E6160BF1C5F8}" destId="{5CB51777-842A-4C28-AABD-6A0EAE19C843}" srcOrd="0" destOrd="0" presId="urn:microsoft.com/office/officeart/2008/layout/VerticalAccentList"/>
    <dgm:cxn modelId="{D7050465-1FB1-427C-96C1-636C72179162}" type="presParOf" srcId="{F5F2F97F-D227-4F4A-A235-A97A4470CEEF}" destId="{E3F4C499-187F-4D49-8956-B6B21410E22A}" srcOrd="0" destOrd="0" presId="urn:microsoft.com/office/officeart/2008/layout/VerticalAccentList"/>
    <dgm:cxn modelId="{10E41619-2228-4B36-9ED4-1ACBF3560A39}" type="presParOf" srcId="{E3F4C499-187F-4D49-8956-B6B21410E22A}" destId="{187E3F52-12BB-4799-83E8-FD20B28A6204}" srcOrd="0" destOrd="0" presId="urn:microsoft.com/office/officeart/2008/layout/VerticalAccentList"/>
    <dgm:cxn modelId="{4AEE2E1F-B564-4223-979B-E44E945D6071}" type="presParOf" srcId="{F5F2F97F-D227-4F4A-A235-A97A4470CEEF}" destId="{B0EFAFC0-6AE6-4C2A-896B-98920A16B54C}" srcOrd="1" destOrd="0" presId="urn:microsoft.com/office/officeart/2008/layout/VerticalAccentList"/>
    <dgm:cxn modelId="{B544D997-7039-4F44-B62F-1BDD3260E5A3}" type="presParOf" srcId="{B0EFAFC0-6AE6-4C2A-896B-98920A16B54C}" destId="{386D1B95-BDDD-4EFA-8CA9-FD3FF521B87F}" srcOrd="0" destOrd="0" presId="urn:microsoft.com/office/officeart/2008/layout/VerticalAccentList"/>
    <dgm:cxn modelId="{A3A7EEFE-9855-45AC-B522-F326A1FB2ADD}" type="presParOf" srcId="{B0EFAFC0-6AE6-4C2A-896B-98920A16B54C}" destId="{74B8A26C-8FA3-4DA7-BB22-569216BC1555}" srcOrd="1" destOrd="0" presId="urn:microsoft.com/office/officeart/2008/layout/VerticalAccentList"/>
    <dgm:cxn modelId="{E1D82E92-B700-482C-AB57-001B795AF8A6}" type="presParOf" srcId="{B0EFAFC0-6AE6-4C2A-896B-98920A16B54C}" destId="{58685194-C2FE-41FB-84A1-884E83DD32E4}" srcOrd="2" destOrd="0" presId="urn:microsoft.com/office/officeart/2008/layout/VerticalAccentList"/>
    <dgm:cxn modelId="{A0AA1234-759E-401D-AEA2-CA53F70687BF}" type="presParOf" srcId="{B0EFAFC0-6AE6-4C2A-896B-98920A16B54C}" destId="{3A94BE78-1BA1-4737-9939-0A901A7969AD}" srcOrd="3" destOrd="0" presId="urn:microsoft.com/office/officeart/2008/layout/VerticalAccentList"/>
    <dgm:cxn modelId="{1F182FF8-32FF-4842-97AF-A8AA8408723B}" type="presParOf" srcId="{B0EFAFC0-6AE6-4C2A-896B-98920A16B54C}" destId="{32AC2AAE-E136-4255-99AE-BF29AB48CA91}" srcOrd="4" destOrd="0" presId="urn:microsoft.com/office/officeart/2008/layout/VerticalAccentList"/>
    <dgm:cxn modelId="{825032BD-C16F-4161-9AB9-43B1FC515F77}" type="presParOf" srcId="{B0EFAFC0-6AE6-4C2A-896B-98920A16B54C}" destId="{64E5CD24-37E3-49BE-93DB-CE4C2394718E}" srcOrd="5" destOrd="0" presId="urn:microsoft.com/office/officeart/2008/layout/VerticalAccentList"/>
    <dgm:cxn modelId="{3B29AE15-B0E3-4C04-91C2-56A866C0D6A0}" type="presParOf" srcId="{B0EFAFC0-6AE6-4C2A-896B-98920A16B54C}" destId="{18C9B674-D75E-4941-91F2-7431764FCB87}" srcOrd="6" destOrd="0" presId="urn:microsoft.com/office/officeart/2008/layout/VerticalAccentList"/>
    <dgm:cxn modelId="{D6D2D32E-BB81-4C71-811E-BD29C014EA1A}" type="presParOf" srcId="{B0EFAFC0-6AE6-4C2A-896B-98920A16B54C}" destId="{B490881F-D14E-4228-B03B-1A98CFE8E9BE}" srcOrd="7" destOrd="0" presId="urn:microsoft.com/office/officeart/2008/layout/VerticalAccentList"/>
    <dgm:cxn modelId="{9ADCC788-ACE5-4283-B25D-016A54E78C93}" type="presParOf" srcId="{F5F2F97F-D227-4F4A-A235-A97A4470CEEF}" destId="{35E5825F-846C-4C99-BBDA-7AD8398068ED}" srcOrd="2" destOrd="0" presId="urn:microsoft.com/office/officeart/2008/layout/VerticalAccentList"/>
    <dgm:cxn modelId="{97C50A48-FBDD-4F9A-AF17-D09819C534DC}" type="presParOf" srcId="{F5F2F97F-D227-4F4A-A235-A97A4470CEEF}" destId="{F0E6A709-C2BB-4894-8705-36A605283015}" srcOrd="3" destOrd="0" presId="urn:microsoft.com/office/officeart/2008/layout/VerticalAccentList"/>
    <dgm:cxn modelId="{71AB7A9F-FACC-4680-8E9B-81FEA7A49B10}" type="presParOf" srcId="{F0E6A709-C2BB-4894-8705-36A605283015}" destId="{5CB51777-842A-4C28-AABD-6A0EAE19C843}" srcOrd="0" destOrd="0" presId="urn:microsoft.com/office/officeart/2008/layout/VerticalAccentList"/>
    <dgm:cxn modelId="{10EFBD8B-5933-40DF-8AEE-C8CCA1A858A8}" type="presParOf" srcId="{F5F2F97F-D227-4F4A-A235-A97A4470CEEF}" destId="{9C677C85-D1BA-4F92-814D-E8AC6A3FD46E}" srcOrd="4" destOrd="0" presId="urn:microsoft.com/office/officeart/2008/layout/VerticalAccentList"/>
    <dgm:cxn modelId="{FED3979F-BDDE-41FE-A2FA-740E11982F5E}" type="presParOf" srcId="{9C677C85-D1BA-4F92-814D-E8AC6A3FD46E}" destId="{6E6B6641-4434-499D-8838-5A88E62DB51E}" srcOrd="0" destOrd="0" presId="urn:microsoft.com/office/officeart/2008/layout/VerticalAccentList"/>
    <dgm:cxn modelId="{BB8E555C-9DC8-4A38-9E15-EC2BB7A8CDB5}" type="presParOf" srcId="{9C677C85-D1BA-4F92-814D-E8AC6A3FD46E}" destId="{C37E5902-973D-4BD6-BAFC-911ABD9E1733}" srcOrd="1" destOrd="0" presId="urn:microsoft.com/office/officeart/2008/layout/VerticalAccentList"/>
    <dgm:cxn modelId="{4EFA850F-A0C8-4A40-90BB-BBF06F2E589A}" type="presParOf" srcId="{9C677C85-D1BA-4F92-814D-E8AC6A3FD46E}" destId="{A42C697D-0FDB-4839-8C8D-53A722A49FAA}" srcOrd="2" destOrd="0" presId="urn:microsoft.com/office/officeart/2008/layout/VerticalAccentList"/>
    <dgm:cxn modelId="{4535869C-5D7B-48A4-9D77-21F3763C14D3}" type="presParOf" srcId="{9C677C85-D1BA-4F92-814D-E8AC6A3FD46E}" destId="{9166AA6E-DDD1-44C1-A753-EAC964BBEAB1}" srcOrd="3" destOrd="0" presId="urn:microsoft.com/office/officeart/2008/layout/VerticalAccentList"/>
    <dgm:cxn modelId="{5E68CAEB-B3A0-42D3-8B02-ADA045401DF4}" type="presParOf" srcId="{9C677C85-D1BA-4F92-814D-E8AC6A3FD46E}" destId="{146D35F6-E2DA-4C6D-8EA8-412AC0FB6648}" srcOrd="4" destOrd="0" presId="urn:microsoft.com/office/officeart/2008/layout/VerticalAccentList"/>
    <dgm:cxn modelId="{94A40ED2-90AB-4CDF-AF11-8E975307FAEB}" type="presParOf" srcId="{9C677C85-D1BA-4F92-814D-E8AC6A3FD46E}" destId="{347A5C21-76DB-4966-BC0A-FAB199983BF9}" srcOrd="5" destOrd="0" presId="urn:microsoft.com/office/officeart/2008/layout/VerticalAccentList"/>
    <dgm:cxn modelId="{7D6D9500-C8F8-459F-A059-BCA4A774AE35}" type="presParOf" srcId="{9C677C85-D1BA-4F92-814D-E8AC6A3FD46E}" destId="{16AF2403-B9D3-4302-B77B-048320F42F93}" srcOrd="6" destOrd="0" presId="urn:microsoft.com/office/officeart/2008/layout/VerticalAccentList"/>
    <dgm:cxn modelId="{6DF33929-FCE8-4998-828D-506782C5CE47}" type="presParOf" srcId="{9C677C85-D1BA-4F92-814D-E8AC6A3FD46E}" destId="{1245ED2E-D6EE-4368-895F-50176395B131}" srcOrd="7" destOrd="0" presId="urn:microsoft.com/office/officeart/2008/layout/VerticalAccentList"/>
    <dgm:cxn modelId="{C4433F6D-1289-4B0E-90EB-9BB8704A2C15}" type="presParOf" srcId="{F5F2F97F-D227-4F4A-A235-A97A4470CEEF}" destId="{3A9C0B74-DC70-42C7-9F59-57A8DD591743}" srcOrd="5" destOrd="0" presId="urn:microsoft.com/office/officeart/2008/layout/VerticalAccentList"/>
    <dgm:cxn modelId="{422ECDB1-F8A7-4514-B97C-13F8A271CD57}" type="presParOf" srcId="{F5F2F97F-D227-4F4A-A235-A97A4470CEEF}" destId="{4F7B3CB1-33D3-43C0-BA6E-DDDF010103F2}" srcOrd="6" destOrd="0" presId="urn:microsoft.com/office/officeart/2008/layout/VerticalAccentList"/>
    <dgm:cxn modelId="{0DF8EA0F-0F5C-48B8-A1E4-6133E6690730}" type="presParOf" srcId="{4F7B3CB1-33D3-43C0-BA6E-DDDF010103F2}" destId="{A169B63B-346A-4380-86E8-2C2A9073DB53}" srcOrd="0" destOrd="0" presId="urn:microsoft.com/office/officeart/2008/layout/VerticalAccentList"/>
    <dgm:cxn modelId="{743ED4E3-3672-49DA-81A7-0F07715E7A74}" type="presParOf" srcId="{F5F2F97F-D227-4F4A-A235-A97A4470CEEF}" destId="{E870F71A-3528-4987-B177-3857FCA2D279}" srcOrd="7" destOrd="0" presId="urn:microsoft.com/office/officeart/2008/layout/VerticalAccentList"/>
    <dgm:cxn modelId="{A5634346-F801-4C20-9F55-3A776329B1F1}" type="presParOf" srcId="{E870F71A-3528-4987-B177-3857FCA2D279}" destId="{2DED227C-4006-495B-B1BF-2564DE1CADD1}" srcOrd="0" destOrd="0" presId="urn:microsoft.com/office/officeart/2008/layout/VerticalAccentList"/>
    <dgm:cxn modelId="{4B64C375-EF3B-4D0C-A695-B61F742EDCE8}" type="presParOf" srcId="{E870F71A-3528-4987-B177-3857FCA2D279}" destId="{B4CB4E03-5344-45E4-9E0A-458F2E3835DA}" srcOrd="1" destOrd="0" presId="urn:microsoft.com/office/officeart/2008/layout/VerticalAccentList"/>
    <dgm:cxn modelId="{CCDE9EA4-8E44-4A8E-912D-58B7532734FC}" type="presParOf" srcId="{E870F71A-3528-4987-B177-3857FCA2D279}" destId="{9939A0C9-A0FD-41E1-9E0E-9058C38011F4}" srcOrd="2" destOrd="0" presId="urn:microsoft.com/office/officeart/2008/layout/VerticalAccentList"/>
    <dgm:cxn modelId="{F2EA0CD2-04BE-4FF7-B162-6F1A894DA6B7}" type="presParOf" srcId="{E870F71A-3528-4987-B177-3857FCA2D279}" destId="{18652C83-3663-48DB-8708-7FBF2D0BFF8B}" srcOrd="3" destOrd="0" presId="urn:microsoft.com/office/officeart/2008/layout/VerticalAccentList"/>
    <dgm:cxn modelId="{9384A11A-E8D4-473A-8F40-5FEF76511E2B}" type="presParOf" srcId="{E870F71A-3528-4987-B177-3857FCA2D279}" destId="{A4785886-BE2B-4E70-A050-C4DFCF646604}" srcOrd="4" destOrd="0" presId="urn:microsoft.com/office/officeart/2008/layout/VerticalAccentList"/>
    <dgm:cxn modelId="{575C0A6E-BFE7-4F6D-B522-A85A3AB21276}" type="presParOf" srcId="{E870F71A-3528-4987-B177-3857FCA2D279}" destId="{3BA81992-607A-4A4D-AA30-A4A4DDE792FF}" srcOrd="5" destOrd="0" presId="urn:microsoft.com/office/officeart/2008/layout/VerticalAccentList"/>
    <dgm:cxn modelId="{6ADE604B-92B1-4960-9B4A-FBC04FC139F1}" type="presParOf" srcId="{E870F71A-3528-4987-B177-3857FCA2D279}" destId="{12D0838F-020C-4E44-AA6D-B7B7DCAE8DE5}" srcOrd="6" destOrd="0" presId="urn:microsoft.com/office/officeart/2008/layout/VerticalAccentList"/>
    <dgm:cxn modelId="{410A100F-38DE-425F-8CFE-884B23CF3101}" type="presParOf" srcId="{E870F71A-3528-4987-B177-3857FCA2D279}" destId="{B54C7073-B3B9-419C-86E1-6D3AA0390A36}"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E26E228-74FB-45B4-83AA-5C475A38C449}"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14560BD8-FEB6-4AC3-8464-ADA742CCF85A}" type="presOf" srcId="{FE0B8CEE-7931-4C6C-ABAD-786E9B835F96}" destId="{25B85B47-B55F-40A6-95E0-5ED6A9B870BF}"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smtClean="0"/>
            <a:t>高温合金数据驱动的机器学习</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D1364A12-D0E9-43C9-A453-6597A9196008}">
      <dgm:prSet phldrT="[文本]" custT="1"/>
      <dgm:spPr>
        <a:solidFill>
          <a:schemeClr val="accent1">
            <a:lumMod val="75000"/>
          </a:schemeClr>
        </a:solidFill>
      </dgm:spPr>
      <dgm:t>
        <a:bodyPr/>
        <a:lstStyle/>
        <a:p>
          <a:r>
            <a:rPr lang="en-US" altLang="zh-CN" sz="2400" dirty="0" smtClean="0"/>
            <a:t>1.</a:t>
          </a:r>
          <a:r>
            <a:rPr lang="zh-CN" altLang="en-US" sz="2400" dirty="0" smtClean="0"/>
            <a:t>晶格错配度预测</a:t>
          </a:r>
          <a:endParaRPr lang="zh-CN" altLang="en-US" sz="2400" dirty="0"/>
        </a:p>
      </dgm:t>
    </dgm:pt>
    <dgm:pt modelId="{A4FA0535-7BBF-422F-99C5-C392D4210749}" type="parTrans" cxnId="{CB9ECAE8-D264-4653-8721-8DD35D008DC2}">
      <dgm:prSet/>
      <dgm:spPr/>
      <dgm:t>
        <a:bodyPr/>
        <a:lstStyle/>
        <a:p>
          <a:endParaRPr lang="zh-CN" altLang="en-US"/>
        </a:p>
      </dgm:t>
    </dgm:pt>
    <dgm:pt modelId="{F8C2EF8F-DF73-4A4C-9353-C3B8562E1115}" type="sibTrans" cxnId="{CB9ECAE8-D264-4653-8721-8DD35D008DC2}">
      <dgm:prSet/>
      <dgm:spPr/>
      <dgm:t>
        <a:bodyPr/>
        <a:lstStyle/>
        <a:p>
          <a:endParaRPr lang="zh-CN" altLang="en-US"/>
        </a:p>
      </dgm:t>
    </dgm:pt>
    <dgm:pt modelId="{BDA55141-FE21-4C8E-9748-C2B7A8FF5995}">
      <dgm:prSet phldrT="[文本]" custT="1"/>
      <dgm:spPr>
        <a:solidFill>
          <a:schemeClr val="accent1">
            <a:lumMod val="75000"/>
          </a:schemeClr>
        </a:solidFill>
      </dgm:spPr>
      <dgm:t>
        <a:bodyPr/>
        <a:lstStyle/>
        <a:p>
          <a:r>
            <a:rPr lang="en-US" altLang="zh-CN" sz="2400" dirty="0" smtClean="0"/>
            <a:t>2.</a:t>
          </a:r>
          <a:r>
            <a:rPr lang="zh-CN" altLang="en-US" sz="2400" dirty="0" smtClean="0"/>
            <a:t>形成焓预测与寻优</a:t>
          </a:r>
          <a:endParaRPr lang="zh-CN" altLang="en-US" sz="2400" dirty="0"/>
        </a:p>
      </dgm:t>
    </dgm:pt>
    <dgm:pt modelId="{6C14CC82-BDC1-46EC-8A4D-97886A1DED0F}" type="parTrans" cxnId="{A19E7A82-893E-47BD-8405-2C2CC3DCD704}">
      <dgm:prSet/>
      <dgm:spPr/>
      <dgm:t>
        <a:bodyPr/>
        <a:lstStyle/>
        <a:p>
          <a:endParaRPr lang="zh-CN" altLang="en-US"/>
        </a:p>
      </dgm:t>
    </dgm:pt>
    <dgm:pt modelId="{CC97B3D5-3BEA-49CB-BF79-FFDD184BE234}" type="sibTrans" cxnId="{A19E7A82-893E-47BD-8405-2C2CC3DCD704}">
      <dgm:prSet/>
      <dgm:spPr/>
      <dgm:t>
        <a:bodyPr/>
        <a:lstStyle/>
        <a:p>
          <a:endParaRPr lang="zh-CN" altLang="en-US"/>
        </a:p>
      </dgm:t>
    </dgm:pt>
    <dgm:pt modelId="{1D8335C5-854C-41F0-BBC5-CB6F2B4B276F}">
      <dgm:prSet phldrT="[文本]" custT="1"/>
      <dgm:spPr>
        <a:solidFill>
          <a:schemeClr val="accent1">
            <a:lumMod val="75000"/>
          </a:schemeClr>
        </a:solidFill>
      </dgm:spPr>
      <dgm:t>
        <a:bodyPr/>
        <a:lstStyle/>
        <a:p>
          <a:r>
            <a:rPr lang="en-US" altLang="zh-CN" sz="2400" dirty="0" smtClean="0"/>
            <a:t>3.</a:t>
          </a:r>
          <a:r>
            <a:rPr lang="zh-CN" altLang="en-US" sz="2400" dirty="0" smtClean="0"/>
            <a:t>蠕变寿命预测</a:t>
          </a:r>
          <a:endParaRPr lang="zh-CN" altLang="en-US" sz="2400" dirty="0"/>
        </a:p>
      </dgm:t>
    </dgm:pt>
    <dgm:pt modelId="{667B3071-16D2-454A-8EFD-C3C605C6F01E}" type="parTrans" cxnId="{06558537-8C1E-4C6C-9412-D30802B1EC15}">
      <dgm:prSet/>
      <dgm:spPr/>
      <dgm:t>
        <a:bodyPr/>
        <a:lstStyle/>
        <a:p>
          <a:endParaRPr lang="zh-CN" altLang="en-US"/>
        </a:p>
      </dgm:t>
    </dgm:pt>
    <dgm:pt modelId="{EE7DAC60-5DA1-4806-A74D-090981DCEF33}" type="sibTrans" cxnId="{06558537-8C1E-4C6C-9412-D30802B1EC15}">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Y="18362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3">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3"/>
      <dgm:spPr/>
    </dgm:pt>
    <dgm:pt modelId="{7E3DA87E-49F4-41FE-A2E3-5F70EB576B26}" type="pres">
      <dgm:prSet presAssocID="{0C6CA62A-2507-4191-8334-84E9AE83554B}" presName="text_3" presStyleLbl="node1" presStyleIdx="2" presStyleCnt="3" custLinFactNeighborX="325" custLinFactNeighborY="-9351">
        <dgm:presLayoutVars>
          <dgm:bulletEnabled val="1"/>
        </dgm:presLayoutVars>
      </dgm:prSet>
      <dgm:spPr/>
      <dgm:t>
        <a:bodyPr/>
        <a:lstStyle/>
        <a:p>
          <a:endParaRPr lang="zh-CN" altLang="en-US"/>
        </a:p>
      </dgm:t>
    </dgm:pt>
    <dgm:pt modelId="{646EA944-5F96-4001-B425-43B4DC90A2B3}"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B04E01A-EA63-454E-A5E6-494D5496727B}" type="presOf" srcId="{F8C2EF8F-DF73-4A4C-9353-C3B8562E1115}" destId="{25CC8F4A-1A1B-4C3E-B9C9-3B2A7A2D0F66}" srcOrd="0" destOrd="0" presId="urn:microsoft.com/office/officeart/2008/layout/VerticalCurvedList"/>
    <dgm:cxn modelId="{4722F2CB-FEED-4894-9992-FBDC09362C0B}" type="presOf" srcId="{0C6CA62A-2507-4191-8334-84E9AE83554B}" destId="{7E3DA87E-49F4-41FE-A2E3-5F70EB576B26}" srcOrd="0" destOrd="0" presId="urn:microsoft.com/office/officeart/2008/layout/VerticalCurvedList"/>
    <dgm:cxn modelId="{66013809-FA39-496D-A07D-DC40BA6173AD}" type="presOf" srcId="{534D5989-8F4D-4258-8225-B724768E9233}" destId="{777E6480-BB94-44CE-B407-D0500462E337}" srcOrd="0" destOrd="0" presId="urn:microsoft.com/office/officeart/2008/layout/VerticalCurvedList"/>
    <dgm:cxn modelId="{3F164F8C-9486-4473-898F-3309505FD7E1}" type="presOf" srcId="{D1364A12-D0E9-43C9-A453-6597A9196008}" destId="{4973CE0B-830B-42A8-8F41-45A257AA0B8B}" srcOrd="0" destOrd="1" presId="urn:microsoft.com/office/officeart/2008/layout/VerticalCurvedList"/>
    <dgm:cxn modelId="{CB9ECAE8-D264-4653-8721-8DD35D008DC2}" srcId="{A031629A-C912-46DE-9250-B3AB97DBFEF3}" destId="{D1364A12-D0E9-43C9-A453-6597A9196008}" srcOrd="0" destOrd="0" parTransId="{A4FA0535-7BBF-422F-99C5-C392D4210749}" sibTransId="{F8C2EF8F-DF73-4A4C-9353-C3B8562E1115}"/>
    <dgm:cxn modelId="{9222344A-F755-43E0-9BAF-F1D5A587A9DA}" srcId="{534D5989-8F4D-4258-8225-B724768E9233}" destId="{0C6CA62A-2507-4191-8334-84E9AE83554B}" srcOrd="2" destOrd="0" parTransId="{DC45ABA5-A405-4793-88D7-75BEFB225DD7}" sibTransId="{F414A7C2-4F25-4DAE-8997-2244E8C3A188}"/>
    <dgm:cxn modelId="{DE59890B-4735-41BB-BEF5-3085338F335E}" srcId="{534D5989-8F4D-4258-8225-B724768E9233}" destId="{EB89F287-1E2B-4D7B-B849-A9AFDC62F93B}" srcOrd="1" destOrd="0" parTransId="{00C42D0B-B035-453B-9E41-E8146F1CB2D7}" sibTransId="{0694A177-C62B-4B8C-B037-AC2CD5D826EF}"/>
    <dgm:cxn modelId="{4B3B7918-7443-47B7-B0AD-CAB1BB37019A}" type="presOf" srcId="{BDA55141-FE21-4C8E-9748-C2B7A8FF5995}" destId="{4973CE0B-830B-42A8-8F41-45A257AA0B8B}" srcOrd="0" destOrd="2" presId="urn:microsoft.com/office/officeart/2008/layout/VerticalCurvedList"/>
    <dgm:cxn modelId="{A19E7A82-893E-47BD-8405-2C2CC3DCD704}" srcId="{A031629A-C912-46DE-9250-B3AB97DBFEF3}" destId="{BDA55141-FE21-4C8E-9748-C2B7A8FF5995}" srcOrd="1" destOrd="0" parTransId="{6C14CC82-BDC1-46EC-8A4D-97886A1DED0F}" sibTransId="{CC97B3D5-3BEA-49CB-BF79-FFDD184BE234}"/>
    <dgm:cxn modelId="{9D5A0FE1-E111-4E5E-BF14-005848CBD399}" srcId="{534D5989-8F4D-4258-8225-B724768E9233}" destId="{A031629A-C912-46DE-9250-B3AB97DBFEF3}" srcOrd="0" destOrd="0" parTransId="{D4DB4B43-FE32-40E2-A322-C82FEF4FD8CF}" sibTransId="{D7A9A80B-B499-4CE9-B8B6-42D8B19FB683}"/>
    <dgm:cxn modelId="{06558537-8C1E-4C6C-9412-D30802B1EC15}" srcId="{A031629A-C912-46DE-9250-B3AB97DBFEF3}" destId="{1D8335C5-854C-41F0-BBC5-CB6F2B4B276F}" srcOrd="2" destOrd="0" parTransId="{667B3071-16D2-454A-8EFD-C3C605C6F01E}" sibTransId="{EE7DAC60-5DA1-4806-A74D-090981DCEF33}"/>
    <dgm:cxn modelId="{EB83416C-9B6B-4D07-AEFF-CB8B97C7BF65}" type="presOf" srcId="{A031629A-C912-46DE-9250-B3AB97DBFEF3}" destId="{4973CE0B-830B-42A8-8F41-45A257AA0B8B}" srcOrd="0" destOrd="0" presId="urn:microsoft.com/office/officeart/2008/layout/VerticalCurvedList"/>
    <dgm:cxn modelId="{F5DDF910-B1E3-4AD9-8622-B230F2C19229}" type="presOf" srcId="{EB89F287-1E2B-4D7B-B849-A9AFDC62F93B}" destId="{0ADD1677-4BB9-411B-9F55-C6A8BB4AEFFE}" srcOrd="0" destOrd="0" presId="urn:microsoft.com/office/officeart/2008/layout/VerticalCurvedList"/>
    <dgm:cxn modelId="{A6868AC9-420D-43B5-8FE1-5DBA606D0AE9}" type="presOf" srcId="{1D8335C5-854C-41F0-BBC5-CB6F2B4B276F}" destId="{4973CE0B-830B-42A8-8F41-45A257AA0B8B}" srcOrd="0" destOrd="3" presId="urn:microsoft.com/office/officeart/2008/layout/VerticalCurvedList"/>
    <dgm:cxn modelId="{0539F1D7-6EF3-47AC-AEAF-4B816ECA5D6F}" type="presParOf" srcId="{777E6480-BB94-44CE-B407-D0500462E337}" destId="{029663F2-6083-4943-A4B6-B75B1725BCEF}" srcOrd="0" destOrd="0" presId="urn:microsoft.com/office/officeart/2008/layout/VerticalCurvedList"/>
    <dgm:cxn modelId="{63B8C82F-278A-4B3F-9FF1-4F75511EFA86}" type="presParOf" srcId="{029663F2-6083-4943-A4B6-B75B1725BCEF}" destId="{D211633A-16B4-4697-B79D-94EAD020AF0A}" srcOrd="0" destOrd="0" presId="urn:microsoft.com/office/officeart/2008/layout/VerticalCurvedList"/>
    <dgm:cxn modelId="{C81BCBDB-AA13-4F51-81B6-CBFCCB0DA9E5}" type="presParOf" srcId="{D211633A-16B4-4697-B79D-94EAD020AF0A}" destId="{2B0DD12D-6EF4-4BF8-B02D-398F02F66379}" srcOrd="0" destOrd="0" presId="urn:microsoft.com/office/officeart/2008/layout/VerticalCurvedList"/>
    <dgm:cxn modelId="{206E33E2-23C3-4591-A009-2D8BB8767C72}" type="presParOf" srcId="{D211633A-16B4-4697-B79D-94EAD020AF0A}" destId="{25CC8F4A-1A1B-4C3E-B9C9-3B2A7A2D0F66}" srcOrd="1" destOrd="0" presId="urn:microsoft.com/office/officeart/2008/layout/VerticalCurvedList"/>
    <dgm:cxn modelId="{D2FB7BAB-290E-4684-AC00-1E8405954C61}" type="presParOf" srcId="{D211633A-16B4-4697-B79D-94EAD020AF0A}" destId="{3901E994-EF88-4B55-B333-8B5DC2C1FE64}" srcOrd="2" destOrd="0" presId="urn:microsoft.com/office/officeart/2008/layout/VerticalCurvedList"/>
    <dgm:cxn modelId="{CC95E1E6-C81F-40CB-9A0F-8B916C88DC0D}" type="presParOf" srcId="{D211633A-16B4-4697-B79D-94EAD020AF0A}" destId="{8EACEE7C-B326-44FB-9A91-8726F31EDF2B}" srcOrd="3" destOrd="0" presId="urn:microsoft.com/office/officeart/2008/layout/VerticalCurvedList"/>
    <dgm:cxn modelId="{6E414FBE-96D0-42BB-B2E1-CE3909D2EF17}" type="presParOf" srcId="{029663F2-6083-4943-A4B6-B75B1725BCEF}" destId="{4973CE0B-830B-42A8-8F41-45A257AA0B8B}" srcOrd="1" destOrd="0" presId="urn:microsoft.com/office/officeart/2008/layout/VerticalCurvedList"/>
    <dgm:cxn modelId="{278EC919-F474-40A5-BDF0-5870B1CA0722}" type="presParOf" srcId="{029663F2-6083-4943-A4B6-B75B1725BCEF}" destId="{966750C1-A861-452C-9609-15612A3DFCF5}" srcOrd="2" destOrd="0" presId="urn:microsoft.com/office/officeart/2008/layout/VerticalCurvedList"/>
    <dgm:cxn modelId="{68489FDA-8BAD-468D-9F5F-FC63F511D5F6}" type="presParOf" srcId="{966750C1-A861-452C-9609-15612A3DFCF5}" destId="{2C32AA3C-C21E-444B-8009-13B7F44A3DFC}" srcOrd="0" destOrd="0" presId="urn:microsoft.com/office/officeart/2008/layout/VerticalCurvedList"/>
    <dgm:cxn modelId="{CC1342DC-6708-4A14-A920-5429F536F607}" type="presParOf" srcId="{029663F2-6083-4943-A4B6-B75B1725BCEF}" destId="{0ADD1677-4BB9-411B-9F55-C6A8BB4AEFFE}" srcOrd="3" destOrd="0" presId="urn:microsoft.com/office/officeart/2008/layout/VerticalCurvedList"/>
    <dgm:cxn modelId="{22561936-C069-418E-A61E-0907C3A4EDC1}" type="presParOf" srcId="{029663F2-6083-4943-A4B6-B75B1725BCEF}" destId="{A9BE9254-C053-4EAB-8F29-0CEF5AEEC494}" srcOrd="4" destOrd="0" presId="urn:microsoft.com/office/officeart/2008/layout/VerticalCurvedList"/>
    <dgm:cxn modelId="{FC1750B3-52D5-4256-B982-9C4D5AE85AC6}" type="presParOf" srcId="{A9BE9254-C053-4EAB-8F29-0CEF5AEEC494}" destId="{D5EA4CD6-8560-493F-8996-3B38ECA26A5D}" srcOrd="0" destOrd="0" presId="urn:microsoft.com/office/officeart/2008/layout/VerticalCurvedList"/>
    <dgm:cxn modelId="{0486B9C0-FA77-4353-9BBF-F4A834FEDC1C}" type="presParOf" srcId="{029663F2-6083-4943-A4B6-B75B1725BCEF}" destId="{7E3DA87E-49F4-41FE-A2E3-5F70EB576B26}" srcOrd="5" destOrd="0" presId="urn:microsoft.com/office/officeart/2008/layout/VerticalCurvedList"/>
    <dgm:cxn modelId="{C12A5D6C-72AB-4655-8343-E14ED2387C26}" type="presParOf" srcId="{029663F2-6083-4943-A4B6-B75B1725BCEF}" destId="{646EA944-5F96-4001-B425-43B4DC90A2B3}" srcOrd="6" destOrd="0" presId="urn:microsoft.com/office/officeart/2008/layout/VerticalCurvedList"/>
    <dgm:cxn modelId="{3E511F49-C822-4D7D-AAD4-5B85156C458A}" type="presParOf" srcId="{646EA944-5F96-4001-B425-43B4DC90A2B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B8D362-1369-46D1-A9B2-79AAD6D0E56A}"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zh-CN" altLang="en-US"/>
        </a:p>
      </dgm:t>
    </dgm:pt>
    <dgm:pt modelId="{2119683C-B8DF-4950-9055-BA0CBAD59E7B}">
      <dgm:prSet phldrT="[文本]" custT="1"/>
      <dgm:spPr/>
      <dgm:t>
        <a:bodyPr/>
        <a:lstStyle/>
        <a:p>
          <a:r>
            <a:rPr lang="zh-CN" altLang="en-US" sz="1800" b="1" dirty="0" smtClean="0"/>
            <a:t>鲁老师团队工作</a:t>
          </a:r>
          <a:endParaRPr lang="zh-CN" altLang="en-US" sz="1800" b="1" dirty="0"/>
        </a:p>
      </dgm:t>
    </dgm:pt>
    <dgm:pt modelId="{7DBD90A6-2141-4D21-9878-5117A3E98490}" type="parTrans" cxnId="{C155EA6A-586A-450E-A749-8769DDFB637F}">
      <dgm:prSet/>
      <dgm:spPr/>
      <dgm:t>
        <a:bodyPr/>
        <a:lstStyle/>
        <a:p>
          <a:endParaRPr lang="zh-CN" altLang="en-US"/>
        </a:p>
      </dgm:t>
    </dgm:pt>
    <dgm:pt modelId="{97B1819C-09AD-4948-8F08-9C03ED9F0DEA}" type="sibTrans" cxnId="{C155EA6A-586A-450E-A749-8769DDFB637F}">
      <dgm:prSet/>
      <dgm:spPr/>
      <dgm:t>
        <a:bodyPr/>
        <a:lstStyle/>
        <a:p>
          <a:endParaRPr lang="zh-CN" altLang="en-US"/>
        </a:p>
      </dgm:t>
    </dgm:pt>
    <dgm:pt modelId="{C16CBB46-8640-4C94-9DE6-6A1AEFA94F59}">
      <dgm:prSet phldrT="[文本]" custT="1"/>
      <dgm:spPr/>
      <dgm:t>
        <a:bodyPr/>
        <a:lstStyle/>
        <a:p>
          <a:r>
            <a:rPr lang="zh-CN" altLang="en-US" sz="1800" b="1" dirty="0" smtClean="0"/>
            <a:t>刘老师团队工作</a:t>
          </a:r>
          <a:endParaRPr lang="zh-CN" altLang="en-US" sz="1800" b="1" dirty="0"/>
        </a:p>
      </dgm:t>
    </dgm:pt>
    <dgm:pt modelId="{2F971F7A-2132-4EAB-97C0-982778E80A94}" type="parTrans" cxnId="{E4407809-B458-45ED-B369-1B6D5AAACFE7}">
      <dgm:prSet/>
      <dgm:spPr/>
      <dgm:t>
        <a:bodyPr/>
        <a:lstStyle/>
        <a:p>
          <a:endParaRPr lang="zh-CN" altLang="en-US"/>
        </a:p>
      </dgm:t>
    </dgm:pt>
    <dgm:pt modelId="{70FE3321-7D8C-4256-9A78-6976341BD655}" type="sibTrans" cxnId="{E4407809-B458-45ED-B369-1B6D5AAACFE7}">
      <dgm:prSet/>
      <dgm:spPr/>
      <dgm:t>
        <a:bodyPr/>
        <a:lstStyle/>
        <a:p>
          <a:endParaRPr lang="zh-CN" altLang="en-US"/>
        </a:p>
      </dgm:t>
    </dgm:pt>
    <dgm:pt modelId="{A11C857B-8BDA-44C6-9821-9345045085CE}" type="pres">
      <dgm:prSet presAssocID="{10B8D362-1369-46D1-A9B2-79AAD6D0E56A}" presName="Name0" presStyleCnt="0">
        <dgm:presLayoutVars>
          <dgm:dir/>
          <dgm:resizeHandles val="exact"/>
        </dgm:presLayoutVars>
      </dgm:prSet>
      <dgm:spPr/>
      <dgm:t>
        <a:bodyPr/>
        <a:lstStyle/>
        <a:p>
          <a:endParaRPr lang="zh-CN" altLang="en-US"/>
        </a:p>
      </dgm:t>
    </dgm:pt>
    <dgm:pt modelId="{F8028DA1-F9EC-4281-8038-05371F6F17FC}" type="pres">
      <dgm:prSet presAssocID="{10B8D362-1369-46D1-A9B2-79AAD6D0E56A}" presName="arrow" presStyleLbl="bgShp" presStyleIdx="0" presStyleCnt="1" custScaleX="100000" custScaleY="95079"/>
      <dgm:spPr/>
    </dgm:pt>
    <dgm:pt modelId="{2571DC56-A250-426D-9ED7-C32BA930468B}" type="pres">
      <dgm:prSet presAssocID="{10B8D362-1369-46D1-A9B2-79AAD6D0E56A}" presName="points" presStyleCnt="0"/>
      <dgm:spPr/>
    </dgm:pt>
    <dgm:pt modelId="{D0687C06-BD36-4095-8DA0-0EB383703ED1}" type="pres">
      <dgm:prSet presAssocID="{2119683C-B8DF-4950-9055-BA0CBAD59E7B}" presName="compositeA" presStyleCnt="0"/>
      <dgm:spPr/>
    </dgm:pt>
    <dgm:pt modelId="{32AA002E-33C6-4B0D-9A8A-5FD662805865}" type="pres">
      <dgm:prSet presAssocID="{2119683C-B8DF-4950-9055-BA0CBAD59E7B}" presName="textA" presStyleLbl="revTx" presStyleIdx="0" presStyleCnt="2" custLinFactNeighborX="-1700" custLinFactNeighborY="65406">
        <dgm:presLayoutVars>
          <dgm:bulletEnabled val="1"/>
        </dgm:presLayoutVars>
      </dgm:prSet>
      <dgm:spPr/>
      <dgm:t>
        <a:bodyPr/>
        <a:lstStyle/>
        <a:p>
          <a:endParaRPr lang="zh-CN" altLang="en-US"/>
        </a:p>
      </dgm:t>
    </dgm:pt>
    <dgm:pt modelId="{C5C63CE1-00F3-46B1-9412-F03D4A0130E8}" type="pres">
      <dgm:prSet presAssocID="{2119683C-B8DF-4950-9055-BA0CBAD59E7B}" presName="circleA" presStyleLbl="node1" presStyleIdx="0" presStyleCnt="2"/>
      <dgm:spPr/>
    </dgm:pt>
    <dgm:pt modelId="{77227629-464C-45C7-AC29-8A7822CCCCC4}" type="pres">
      <dgm:prSet presAssocID="{2119683C-B8DF-4950-9055-BA0CBAD59E7B}" presName="spaceA" presStyleCnt="0"/>
      <dgm:spPr/>
    </dgm:pt>
    <dgm:pt modelId="{51017E93-C2E3-471C-8525-F09CD97C13DE}" type="pres">
      <dgm:prSet presAssocID="{97B1819C-09AD-4948-8F08-9C03ED9F0DEA}" presName="space" presStyleCnt="0"/>
      <dgm:spPr/>
    </dgm:pt>
    <dgm:pt modelId="{F852B43C-AACC-4606-9FBA-77B5FBC96623}" type="pres">
      <dgm:prSet presAssocID="{C16CBB46-8640-4C94-9DE6-6A1AEFA94F59}" presName="compositeB" presStyleCnt="0"/>
      <dgm:spPr/>
    </dgm:pt>
    <dgm:pt modelId="{D4C13224-750C-42E8-BF3F-AA44EE4E28B9}" type="pres">
      <dgm:prSet presAssocID="{C16CBB46-8640-4C94-9DE6-6A1AEFA94F59}" presName="textB" presStyleLbl="revTx" presStyleIdx="1" presStyleCnt="2" custLinFactNeighborX="2954" custLinFactNeighborY="-57953">
        <dgm:presLayoutVars>
          <dgm:bulletEnabled val="1"/>
        </dgm:presLayoutVars>
      </dgm:prSet>
      <dgm:spPr/>
      <dgm:t>
        <a:bodyPr/>
        <a:lstStyle/>
        <a:p>
          <a:endParaRPr lang="zh-CN" altLang="en-US"/>
        </a:p>
      </dgm:t>
    </dgm:pt>
    <dgm:pt modelId="{436D2E8C-3BEA-4108-A482-9FE8D6B1742B}" type="pres">
      <dgm:prSet presAssocID="{C16CBB46-8640-4C94-9DE6-6A1AEFA94F59}" presName="circleB" presStyleLbl="node1" presStyleIdx="1" presStyleCnt="2"/>
      <dgm:spPr/>
    </dgm:pt>
    <dgm:pt modelId="{F859B235-A02F-4C70-9D90-DD5A1C1F2113}" type="pres">
      <dgm:prSet presAssocID="{C16CBB46-8640-4C94-9DE6-6A1AEFA94F59}" presName="spaceB" presStyleCnt="0"/>
      <dgm:spPr/>
    </dgm:pt>
  </dgm:ptLst>
  <dgm:cxnLst>
    <dgm:cxn modelId="{E4407809-B458-45ED-B369-1B6D5AAACFE7}" srcId="{10B8D362-1369-46D1-A9B2-79AAD6D0E56A}" destId="{C16CBB46-8640-4C94-9DE6-6A1AEFA94F59}" srcOrd="1" destOrd="0" parTransId="{2F971F7A-2132-4EAB-97C0-982778E80A94}" sibTransId="{70FE3321-7D8C-4256-9A78-6976341BD655}"/>
    <dgm:cxn modelId="{04FC4CD3-0DC5-4389-AB1D-4E9957E1EEA6}" type="presOf" srcId="{10B8D362-1369-46D1-A9B2-79AAD6D0E56A}" destId="{A11C857B-8BDA-44C6-9821-9345045085CE}" srcOrd="0" destOrd="0" presId="urn:microsoft.com/office/officeart/2005/8/layout/hProcess11"/>
    <dgm:cxn modelId="{FD1965A6-CE13-4838-AAAF-83D669CC62AA}" type="presOf" srcId="{2119683C-B8DF-4950-9055-BA0CBAD59E7B}" destId="{32AA002E-33C6-4B0D-9A8A-5FD662805865}" srcOrd="0" destOrd="0" presId="urn:microsoft.com/office/officeart/2005/8/layout/hProcess11"/>
    <dgm:cxn modelId="{C155EA6A-586A-450E-A749-8769DDFB637F}" srcId="{10B8D362-1369-46D1-A9B2-79AAD6D0E56A}" destId="{2119683C-B8DF-4950-9055-BA0CBAD59E7B}" srcOrd="0" destOrd="0" parTransId="{7DBD90A6-2141-4D21-9878-5117A3E98490}" sibTransId="{97B1819C-09AD-4948-8F08-9C03ED9F0DEA}"/>
    <dgm:cxn modelId="{E66CFA06-F290-4238-9683-8B4456E11339}" type="presOf" srcId="{C16CBB46-8640-4C94-9DE6-6A1AEFA94F59}" destId="{D4C13224-750C-42E8-BF3F-AA44EE4E28B9}" srcOrd="0" destOrd="0" presId="urn:microsoft.com/office/officeart/2005/8/layout/hProcess11"/>
    <dgm:cxn modelId="{3C6CE961-F1B4-471F-9212-6F9C690841AF}" type="presParOf" srcId="{A11C857B-8BDA-44C6-9821-9345045085CE}" destId="{F8028DA1-F9EC-4281-8038-05371F6F17FC}" srcOrd="0" destOrd="0" presId="urn:microsoft.com/office/officeart/2005/8/layout/hProcess11"/>
    <dgm:cxn modelId="{B20B2BF8-B482-4BB2-A31C-B386044D3A41}" type="presParOf" srcId="{A11C857B-8BDA-44C6-9821-9345045085CE}" destId="{2571DC56-A250-426D-9ED7-C32BA930468B}" srcOrd="1" destOrd="0" presId="urn:microsoft.com/office/officeart/2005/8/layout/hProcess11"/>
    <dgm:cxn modelId="{4433310A-DD7B-41ED-BCEE-DC1CD4E8603A}" type="presParOf" srcId="{2571DC56-A250-426D-9ED7-C32BA930468B}" destId="{D0687C06-BD36-4095-8DA0-0EB383703ED1}" srcOrd="0" destOrd="0" presId="urn:microsoft.com/office/officeart/2005/8/layout/hProcess11"/>
    <dgm:cxn modelId="{AE31277D-5156-457B-97F9-CEABE3EA7A9B}" type="presParOf" srcId="{D0687C06-BD36-4095-8DA0-0EB383703ED1}" destId="{32AA002E-33C6-4B0D-9A8A-5FD662805865}" srcOrd="0" destOrd="0" presId="urn:microsoft.com/office/officeart/2005/8/layout/hProcess11"/>
    <dgm:cxn modelId="{007E4478-6251-4164-8724-C2764DC74AEA}" type="presParOf" srcId="{D0687C06-BD36-4095-8DA0-0EB383703ED1}" destId="{C5C63CE1-00F3-46B1-9412-F03D4A0130E8}" srcOrd="1" destOrd="0" presId="urn:microsoft.com/office/officeart/2005/8/layout/hProcess11"/>
    <dgm:cxn modelId="{899B453B-4A59-4C53-B250-72B88F8C4DD7}" type="presParOf" srcId="{D0687C06-BD36-4095-8DA0-0EB383703ED1}" destId="{77227629-464C-45C7-AC29-8A7822CCCCC4}" srcOrd="2" destOrd="0" presId="urn:microsoft.com/office/officeart/2005/8/layout/hProcess11"/>
    <dgm:cxn modelId="{0DFDFDF6-B5AE-4C71-992E-2CAFEAAF3D13}" type="presParOf" srcId="{2571DC56-A250-426D-9ED7-C32BA930468B}" destId="{51017E93-C2E3-471C-8525-F09CD97C13DE}" srcOrd="1" destOrd="0" presId="urn:microsoft.com/office/officeart/2005/8/layout/hProcess11"/>
    <dgm:cxn modelId="{706C7E3E-490B-48B6-AD31-D9A567DFCF07}" type="presParOf" srcId="{2571DC56-A250-426D-9ED7-C32BA930468B}" destId="{F852B43C-AACC-4606-9FBA-77B5FBC96623}" srcOrd="2" destOrd="0" presId="urn:microsoft.com/office/officeart/2005/8/layout/hProcess11"/>
    <dgm:cxn modelId="{3E0D0DFD-5D65-4908-915B-FFFA364DA4E7}" type="presParOf" srcId="{F852B43C-AACC-4606-9FBA-77B5FBC96623}" destId="{D4C13224-750C-42E8-BF3F-AA44EE4E28B9}" srcOrd="0" destOrd="0" presId="urn:microsoft.com/office/officeart/2005/8/layout/hProcess11"/>
    <dgm:cxn modelId="{58A697F5-6F69-49E7-9ED7-70A07D4E7659}" type="presParOf" srcId="{F852B43C-AACC-4606-9FBA-77B5FBC96623}" destId="{436D2E8C-3BEA-4108-A482-9FE8D6B1742B}" srcOrd="1" destOrd="0" presId="urn:microsoft.com/office/officeart/2005/8/layout/hProcess11"/>
    <dgm:cxn modelId="{6E64DDDC-5C93-4478-96CA-A2C7C572EE48}" type="presParOf" srcId="{F852B43C-AACC-4606-9FBA-77B5FBC96623}" destId="{F859B235-A02F-4C70-9D90-DD5A1C1F211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600" dirty="0"/>
            <a:t>数据清洗</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pPr/>
      <dgm:t>
        <a:bodyPr/>
        <a:lstStyle/>
        <a:p>
          <a:r>
            <a:rPr lang="zh-CN" altLang="en-US" sz="1100" dirty="0"/>
            <a:t>筛选数据</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0E497FE3-57BD-4E4D-8887-A373FD7B0024}">
      <dgm:prSet phldrT="[文本]" custT="1"/>
      <dgm:spPr/>
      <dgm:t>
        <a:bodyPr/>
        <a:lstStyle/>
        <a:p>
          <a:r>
            <a:rPr lang="zh-CN" altLang="en-US" sz="1100" dirty="0"/>
            <a:t>去除稀疏属性</a:t>
          </a:r>
          <a:r>
            <a:rPr lang="en-US" altLang="zh-CN" sz="1100" dirty="0"/>
            <a:t>(</a:t>
          </a:r>
          <a:r>
            <a:rPr lang="zh-CN" altLang="en-US" sz="1100" dirty="0"/>
            <a:t>结合专家经验</a:t>
          </a:r>
          <a:r>
            <a:rPr lang="en-US" altLang="zh-CN" sz="1100" dirty="0"/>
            <a:t>)</a:t>
          </a:r>
          <a:endParaRPr lang="zh-CN" altLang="en-US" sz="1100" dirty="0"/>
        </a:p>
      </dgm:t>
    </dgm:pt>
    <dgm:pt modelId="{ADD361D9-A556-4033-BA76-3D4250C889DA}" type="parTrans" cxnId="{24F577A1-2081-47AF-9683-B0F4299A35FC}">
      <dgm:prSet/>
      <dgm:spPr/>
      <dgm:t>
        <a:bodyPr/>
        <a:lstStyle/>
        <a:p>
          <a:endParaRPr lang="zh-CN" altLang="en-US" sz="1400"/>
        </a:p>
      </dgm:t>
    </dgm:pt>
    <dgm:pt modelId="{9077C2E0-4FEA-4A1C-8055-D702C826B54D}" type="sibTrans" cxnId="{24F577A1-2081-47AF-9683-B0F4299A35FC}">
      <dgm:prSet/>
      <dgm:spPr/>
      <dgm:t>
        <a:bodyPr/>
        <a:lstStyle/>
        <a:p>
          <a:endParaRPr lang="zh-CN" altLang="en-US" sz="1400"/>
        </a:p>
      </dgm:t>
    </dgm:pt>
    <dgm:pt modelId="{749EEFBF-A003-4B72-8BCA-23714BE7B8F2}">
      <dgm:prSet phldrT="[文本]" custT="1"/>
      <dgm:spPr/>
      <dgm:t>
        <a:bodyPr/>
        <a:lstStyle/>
        <a:p>
          <a:r>
            <a:rPr lang="zh-CN" altLang="en-US" sz="1600" dirty="0"/>
            <a:t>数据规约</a:t>
          </a:r>
        </a:p>
      </dgm:t>
    </dgm:pt>
    <dgm:pt modelId="{F93FF8A7-7732-42A8-9E71-D259AAC0551F}" type="parTrans" cxnId="{EED8E5A2-5D0C-4DC5-B3B8-369F473144F1}">
      <dgm:prSet/>
      <dgm:spPr/>
      <dgm:t>
        <a:bodyPr/>
        <a:lstStyle/>
        <a:p>
          <a:endParaRPr lang="zh-CN" altLang="en-US" sz="1400"/>
        </a:p>
      </dgm:t>
    </dgm:pt>
    <dgm:pt modelId="{C79EED80-8FF8-4B1E-90E7-D74108278D62}" type="sibTrans" cxnId="{EED8E5A2-5D0C-4DC5-B3B8-369F473144F1}">
      <dgm:prSet/>
      <dgm:spPr/>
      <dgm:t>
        <a:bodyPr/>
        <a:lstStyle/>
        <a:p>
          <a:endParaRPr lang="zh-CN" altLang="en-US" sz="1400"/>
        </a:p>
      </dgm:t>
    </dgm:pt>
    <dgm:pt modelId="{7490C29A-7446-456F-9C33-D9B02D396E88}">
      <dgm:prSet phldrT="[文本]" custT="1"/>
      <dgm:spPr/>
      <dgm:t>
        <a:bodyPr/>
        <a:lstStyle/>
        <a:p>
          <a:r>
            <a:rPr lang="zh-CN" altLang="en-US" sz="1100" dirty="0"/>
            <a:t>删除异常数据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BE0E4AF-3849-4CF7-AF46-61F8CF66B56F}">
      <dgm:prSet phldrT="[文本]" custT="1"/>
      <dgm:spPr/>
      <dgm:t>
        <a:bodyPr/>
        <a:lstStyle/>
        <a:p>
          <a:r>
            <a:rPr lang="zh-CN" altLang="en-US" sz="1100" dirty="0"/>
            <a:t>数据归一化</a:t>
          </a:r>
        </a:p>
      </dgm:t>
    </dgm:pt>
    <dgm:pt modelId="{4E55F260-6123-4503-9695-F70C794A4A2F}" type="parTrans" cxnId="{DC46DADC-6E97-406D-BAA8-E2156FC03B12}">
      <dgm:prSet/>
      <dgm:spPr/>
      <dgm:t>
        <a:bodyPr/>
        <a:lstStyle/>
        <a:p>
          <a:endParaRPr lang="zh-CN" altLang="en-US" sz="1400"/>
        </a:p>
      </dgm:t>
    </dgm:pt>
    <dgm:pt modelId="{4DB68BF2-0DED-47EF-809A-1B98FFEAC83E}" type="sibTrans" cxnId="{DC46DADC-6E97-406D-BAA8-E2156FC03B12}">
      <dgm:prSet/>
      <dgm:spPr/>
      <dgm:t>
        <a:bodyPr/>
        <a:lstStyle/>
        <a:p>
          <a:endParaRPr lang="zh-CN" altLang="en-US" sz="1400"/>
        </a:p>
      </dgm:t>
    </dgm:pt>
    <dgm:pt modelId="{8167D70E-F56C-4E45-B5C3-843FED549304}">
      <dgm:prSet phldrT="[文本]" custT="1"/>
      <dgm:spPr/>
      <dgm:t>
        <a:bodyPr/>
        <a:lstStyle/>
        <a:p>
          <a:r>
            <a:rPr lang="zh-CN" altLang="en-US" sz="1100" dirty="0"/>
            <a:t>空缺值补全</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1C789B2C-D981-4185-8F6A-301E17AF61AC}">
      <dgm:prSet phldrT="[文本]" custT="1"/>
      <dgm:spPr/>
      <dgm:t>
        <a:bodyPr/>
        <a:lstStyle/>
        <a:p>
          <a:r>
            <a:rPr lang="zh-CN" altLang="en-US" sz="1100" dirty="0"/>
            <a:t>计算新属性</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32A1DA36-473F-4661-84BB-1CA119D3CC77}" type="pres">
      <dgm:prSet presAssocID="{749EEFBF-A003-4B72-8BCA-23714BE7B8F2}" presName="composite" presStyleCnt="0"/>
      <dgm:spPr/>
    </dgm:pt>
    <dgm:pt modelId="{0FE10E4F-E125-4D28-9983-C98689BF1D61}" type="pres">
      <dgm:prSet presAssocID="{749EEFBF-A003-4B72-8BCA-23714BE7B8F2}" presName="parTx" presStyleLbl="node1" presStyleIdx="1" presStyleCnt="3">
        <dgm:presLayoutVars>
          <dgm:chMax val="0"/>
          <dgm:chPref val="0"/>
          <dgm:bulletEnabled val="1"/>
        </dgm:presLayoutVars>
      </dgm:prSet>
      <dgm:spPr/>
      <dgm:t>
        <a:bodyPr/>
        <a:lstStyle/>
        <a:p>
          <a:endParaRPr lang="zh-CN" altLang="en-US"/>
        </a:p>
      </dgm:t>
    </dgm:pt>
    <dgm:pt modelId="{87E90DFA-426B-4175-8DFE-65BC68000024}" type="pres">
      <dgm:prSet presAssocID="{749EEFBF-A003-4B72-8BCA-23714BE7B8F2}" presName="parSh" presStyleLbl="node1" presStyleIdx="2" presStyleCnt="3" custLinFactNeighborX="1681" custLinFactNeighborY="-9205"/>
      <dgm:spPr/>
      <dgm:t>
        <a:bodyPr/>
        <a:lstStyle/>
        <a:p>
          <a:endParaRPr lang="zh-CN" altLang="en-US"/>
        </a:p>
      </dgm:t>
    </dgm:pt>
    <dgm:pt modelId="{51E39A60-263A-4886-BE80-67F2027F85E4}" type="pres">
      <dgm:prSet presAssocID="{749EEFBF-A003-4B72-8BCA-23714BE7B8F2}" presName="desTx" presStyleLbl="fgAcc1" presStyleIdx="2" presStyleCnt="3">
        <dgm:presLayoutVars>
          <dgm:bulletEnabled val="1"/>
        </dgm:presLayoutVars>
      </dgm:prSet>
      <dgm:spPr/>
      <dgm:t>
        <a:bodyPr/>
        <a:lstStyle/>
        <a:p>
          <a:endParaRPr lang="zh-CN" altLang="en-US"/>
        </a:p>
      </dgm:t>
    </dgm:pt>
  </dgm:ptLst>
  <dgm:cxnLst>
    <dgm:cxn modelId="{022ED832-76EE-470D-9C78-926F7731DB33}" type="presOf" srcId="{0E497FE3-57BD-4E4D-8887-A373FD7B0024}" destId="{51E39A60-263A-4886-BE80-67F2027F85E4}" srcOrd="0" destOrd="0" presId="urn:microsoft.com/office/officeart/2005/8/layout/process3"/>
    <dgm:cxn modelId="{8789CED9-2455-43F1-9F4A-2D93A79E6C79}" type="presOf" srcId="{8167D70E-F56C-4E45-B5C3-843FED549304}" destId="{882AAB93-9174-4C85-BA68-ED05BFC340F9}" srcOrd="0" destOrd="1" presId="urn:microsoft.com/office/officeart/2005/8/layout/process3"/>
    <dgm:cxn modelId="{4B1A6ED0-0226-41AB-8171-2C90D750BCF9}" type="presOf" srcId="{7F216EE5-74D0-449C-831F-40D2B254694D}" destId="{882AAB93-9174-4C85-BA68-ED05BFC340F9}" srcOrd="0" destOrd="0" presId="urn:microsoft.com/office/officeart/2005/8/layout/process3"/>
    <dgm:cxn modelId="{B37D29F9-F854-43FA-A6E7-B0B1169AA82F}" srcId="{FA1A5507-5FE6-4194-8561-B2A3E43EC8EF}" destId="{8167D70E-F56C-4E45-B5C3-843FED549304}" srcOrd="1" destOrd="0" parTransId="{D106255D-9BFC-4AA7-8326-A14C2B07DDE2}" sibTransId="{D541D94C-F5D0-45EF-B2E6-2FDD0CE459E8}"/>
    <dgm:cxn modelId="{71048150-9ACC-4352-BB9D-C5310AC0FFD8}" srcId="{94835042-0347-4581-831D-6296EAFF49D2}" destId="{1C789B2C-D981-4185-8F6A-301E17AF61AC}" srcOrd="0" destOrd="0" parTransId="{CBF7849D-136D-4314-8620-8A5E6E426A26}" sibTransId="{D47E4901-863D-428A-A8FA-E32D9ADDEB19}"/>
    <dgm:cxn modelId="{E85A458C-404A-410B-A821-01FC80B7A0B5}" type="presOf" srcId="{474CDC7F-33D6-4475-850D-12A5EC947A01}" destId="{638949A8-86CA-4456-8B1A-EB95582713D9}" srcOrd="1" destOrd="0" presId="urn:microsoft.com/office/officeart/2005/8/layout/process3"/>
    <dgm:cxn modelId="{64C87E5B-914B-447B-B442-62530B31B831}" type="presOf" srcId="{7490C29A-7446-456F-9C33-D9B02D396E88}" destId="{882AAB93-9174-4C85-BA68-ED05BFC340F9}" srcOrd="0" destOrd="2" presId="urn:microsoft.com/office/officeart/2005/8/layout/process3"/>
    <dgm:cxn modelId="{24F577A1-2081-47AF-9683-B0F4299A35FC}" srcId="{749EEFBF-A003-4B72-8BCA-23714BE7B8F2}" destId="{0E497FE3-57BD-4E4D-8887-A373FD7B0024}" srcOrd="0" destOrd="0" parTransId="{ADD361D9-A556-4033-BA76-3D4250C889DA}" sibTransId="{9077C2E0-4FEA-4A1C-8055-D702C826B54D}"/>
    <dgm:cxn modelId="{C2A2FE32-1EFD-4E30-84CF-3BDD8EF7A64B}" type="presOf" srcId="{8CC71BC1-6B57-49BE-A325-93FCB067E879}" destId="{F1B64CA7-938F-4B73-9595-7BA3E9F58CA4}" srcOrd="0" destOrd="0" presId="urn:microsoft.com/office/officeart/2005/8/layout/process3"/>
    <dgm:cxn modelId="{C7500EF1-95F6-42DA-B2A0-EBE3D641B917}" type="presOf" srcId="{749EEFBF-A003-4B72-8BCA-23714BE7B8F2}" destId="{0FE10E4F-E125-4D28-9983-C98689BF1D61}" srcOrd="0" destOrd="0" presId="urn:microsoft.com/office/officeart/2005/8/layout/process3"/>
    <dgm:cxn modelId="{93C5DFF9-DBE5-42DC-AB3F-913D87E60842}" type="presOf" srcId="{FA1A5507-5FE6-4194-8561-B2A3E43EC8EF}" destId="{AC90F83E-9614-48A9-966B-306E12A859FB}" srcOrd="1" destOrd="0" presId="urn:microsoft.com/office/officeart/2005/8/layout/process3"/>
    <dgm:cxn modelId="{43CF9D7E-08DF-4D33-A555-42EA630BB57A}" type="presOf" srcId="{FA1A5507-5FE6-4194-8561-B2A3E43EC8EF}" destId="{C7FF4F2F-D820-4371-9053-0DF6013DF7A0}" srcOrd="0" destOrd="0" presId="urn:microsoft.com/office/officeart/2005/8/layout/process3"/>
    <dgm:cxn modelId="{410AA96A-3E77-418C-A22F-0F3BCC08FCC9}" type="presOf" srcId="{1C789B2C-D981-4185-8F6A-301E17AF61AC}" destId="{6340DEB0-987A-4E3E-A4B0-EBCE990AB663}" srcOrd="0" destOrd="0" presId="urn:microsoft.com/office/officeart/2005/8/layout/process3"/>
    <dgm:cxn modelId="{DC46DADC-6E97-406D-BAA8-E2156FC03B12}" srcId="{94835042-0347-4581-831D-6296EAFF49D2}" destId="{8BE0E4AF-3849-4CF7-AF46-61F8CF66B56F}" srcOrd="1" destOrd="0" parTransId="{4E55F260-6123-4503-9695-F70C794A4A2F}" sibTransId="{4DB68BF2-0DED-47EF-809A-1B98FFEAC83E}"/>
    <dgm:cxn modelId="{40135216-E6FB-4CCD-B6A6-7D8339659A7A}" type="presOf" srcId="{8CC71BC1-6B57-49BE-A325-93FCB067E879}" destId="{3455D4AC-B1EA-4E4B-AF11-68854EE8204B}" srcOrd="1" destOrd="0" presId="urn:microsoft.com/office/officeart/2005/8/layout/process3"/>
    <dgm:cxn modelId="{0988BA8D-1F4C-4D72-BE9B-AD2EBB70CE44}" type="presOf" srcId="{0F3DDDFD-39CD-4C16-AF7B-1E316F2C6E66}" destId="{4B79B23C-FB3C-4FE3-9A85-713E0692835C}" srcOrd="0"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B4CEF970-D99B-4A96-AC75-F438111E4BCC}" type="presOf" srcId="{749EEFBF-A003-4B72-8BCA-23714BE7B8F2}" destId="{87E90DFA-426B-4175-8DFE-65BC68000024}" srcOrd="1" destOrd="0" presId="urn:microsoft.com/office/officeart/2005/8/layout/process3"/>
    <dgm:cxn modelId="{279C02F3-7114-494B-9B7D-7077255C83C4}" type="presOf" srcId="{474CDC7F-33D6-4475-850D-12A5EC947A01}" destId="{E313F30D-804A-4B7C-A7A9-8E5AE7326E91}" srcOrd="0" destOrd="0" presId="urn:microsoft.com/office/officeart/2005/8/layout/process3"/>
    <dgm:cxn modelId="{B05CA446-AE04-4852-88A0-BD86A913B38F}" srcId="{FA1A5507-5FE6-4194-8561-B2A3E43EC8EF}" destId="{7F216EE5-74D0-449C-831F-40D2B254694D}" srcOrd="0" destOrd="0" parTransId="{BF18FA08-7452-4B2B-8739-7D0ABD49DE49}" sibTransId="{178BA6DC-456F-4543-B799-0D4017A3CC6D}"/>
    <dgm:cxn modelId="{5147818E-E246-4908-B5C1-DE25BF56C2A3}" type="presOf" srcId="{94835042-0347-4581-831D-6296EAFF49D2}" destId="{9E4B3084-4521-4BF6-85F5-D8B2E97C1E9B}" srcOrd="1" destOrd="0" presId="urn:microsoft.com/office/officeart/2005/8/layout/process3"/>
    <dgm:cxn modelId="{05BB14BA-740D-4208-A5F9-BB902A0C1D09}" srcId="{FA1A5507-5FE6-4194-8561-B2A3E43EC8EF}" destId="{7490C29A-7446-456F-9C33-D9B02D396E88}" srcOrd="2" destOrd="0" parTransId="{7C380044-5871-4C34-BA96-1BC01DB658A2}" sibTransId="{F7353624-A680-483A-B5DE-F821E3DC3806}"/>
    <dgm:cxn modelId="{EED8E5A2-5D0C-4DC5-B3B8-369F473144F1}" srcId="{0F3DDDFD-39CD-4C16-AF7B-1E316F2C6E66}" destId="{749EEFBF-A003-4B72-8BCA-23714BE7B8F2}" srcOrd="2" destOrd="0" parTransId="{F93FF8A7-7732-42A8-9E71-D259AAC0551F}" sibTransId="{C79EED80-8FF8-4B1E-90E7-D74108278D62}"/>
    <dgm:cxn modelId="{6D42A724-6703-4C85-9643-87843B427741}" type="presOf" srcId="{94835042-0347-4581-831D-6296EAFF49D2}" destId="{69717D54-C697-4871-A8CF-D68CAD2F2A63}" srcOrd="0"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F6A307D2-1F72-4EA0-AFF5-11B092905915}" type="presOf" srcId="{8BE0E4AF-3849-4CF7-AF46-61F8CF66B56F}" destId="{6340DEB0-987A-4E3E-A4B0-EBCE990AB663}" srcOrd="0" destOrd="1" presId="urn:microsoft.com/office/officeart/2005/8/layout/process3"/>
    <dgm:cxn modelId="{29067672-032E-4E4D-BC39-89324655F15A}" type="presParOf" srcId="{4B79B23C-FB3C-4FE3-9A85-713E0692835C}" destId="{2AF1550A-91E2-4BCB-9374-C6CAB44958B9}" srcOrd="0" destOrd="0" presId="urn:microsoft.com/office/officeart/2005/8/layout/process3"/>
    <dgm:cxn modelId="{B24BF569-CC56-400E-8972-29BFA97183B7}" type="presParOf" srcId="{2AF1550A-91E2-4BCB-9374-C6CAB44958B9}" destId="{C7FF4F2F-D820-4371-9053-0DF6013DF7A0}" srcOrd="0" destOrd="0" presId="urn:microsoft.com/office/officeart/2005/8/layout/process3"/>
    <dgm:cxn modelId="{40CBC2A5-8CA9-4BF1-BE2A-0B7E55AD1DA2}" type="presParOf" srcId="{2AF1550A-91E2-4BCB-9374-C6CAB44958B9}" destId="{AC90F83E-9614-48A9-966B-306E12A859FB}" srcOrd="1" destOrd="0" presId="urn:microsoft.com/office/officeart/2005/8/layout/process3"/>
    <dgm:cxn modelId="{EDC6C6DC-23DE-4B0D-A5F5-390B4D087AF7}" type="presParOf" srcId="{2AF1550A-91E2-4BCB-9374-C6CAB44958B9}" destId="{882AAB93-9174-4C85-BA68-ED05BFC340F9}" srcOrd="2" destOrd="0" presId="urn:microsoft.com/office/officeart/2005/8/layout/process3"/>
    <dgm:cxn modelId="{B709A93C-9E62-412D-AF86-4D840E30EFD6}" type="presParOf" srcId="{4B79B23C-FB3C-4FE3-9A85-713E0692835C}" destId="{F1B64CA7-938F-4B73-9595-7BA3E9F58CA4}" srcOrd="1" destOrd="0" presId="urn:microsoft.com/office/officeart/2005/8/layout/process3"/>
    <dgm:cxn modelId="{77E985BA-E07A-404B-9BFE-265D7358AE28}" type="presParOf" srcId="{F1B64CA7-938F-4B73-9595-7BA3E9F58CA4}" destId="{3455D4AC-B1EA-4E4B-AF11-68854EE8204B}" srcOrd="0" destOrd="0" presId="urn:microsoft.com/office/officeart/2005/8/layout/process3"/>
    <dgm:cxn modelId="{41E51041-F46E-47FB-A21B-C8FC9FC46A6E}" type="presParOf" srcId="{4B79B23C-FB3C-4FE3-9A85-713E0692835C}" destId="{12F41368-174E-4625-8C7E-CF4A1DB2DE60}" srcOrd="2" destOrd="0" presId="urn:microsoft.com/office/officeart/2005/8/layout/process3"/>
    <dgm:cxn modelId="{49A1DC46-D4A0-40C5-8368-5782A68ECC4B}" type="presParOf" srcId="{12F41368-174E-4625-8C7E-CF4A1DB2DE60}" destId="{69717D54-C697-4871-A8CF-D68CAD2F2A63}" srcOrd="0" destOrd="0" presId="urn:microsoft.com/office/officeart/2005/8/layout/process3"/>
    <dgm:cxn modelId="{8E1A0FE5-633F-4921-8111-41CE218ED967}" type="presParOf" srcId="{12F41368-174E-4625-8C7E-CF4A1DB2DE60}" destId="{9E4B3084-4521-4BF6-85F5-D8B2E97C1E9B}" srcOrd="1" destOrd="0" presId="urn:microsoft.com/office/officeart/2005/8/layout/process3"/>
    <dgm:cxn modelId="{FF0D4275-CB59-4338-8E93-172416AE5D5E}" type="presParOf" srcId="{12F41368-174E-4625-8C7E-CF4A1DB2DE60}" destId="{6340DEB0-987A-4E3E-A4B0-EBCE990AB663}" srcOrd="2" destOrd="0" presId="urn:microsoft.com/office/officeart/2005/8/layout/process3"/>
    <dgm:cxn modelId="{56E5E0E3-0CC3-4DE3-841A-B3228C25DC4B}" type="presParOf" srcId="{4B79B23C-FB3C-4FE3-9A85-713E0692835C}" destId="{E313F30D-804A-4B7C-A7A9-8E5AE7326E91}" srcOrd="3" destOrd="0" presId="urn:microsoft.com/office/officeart/2005/8/layout/process3"/>
    <dgm:cxn modelId="{A454F964-6F6F-4C58-BA46-ED8F980B029B}" type="presParOf" srcId="{E313F30D-804A-4B7C-A7A9-8E5AE7326E91}" destId="{638949A8-86CA-4456-8B1A-EB95582713D9}" srcOrd="0" destOrd="0" presId="urn:microsoft.com/office/officeart/2005/8/layout/process3"/>
    <dgm:cxn modelId="{EB4DB034-1EEA-4EE0-A490-213F354FEAD4}" type="presParOf" srcId="{4B79B23C-FB3C-4FE3-9A85-713E0692835C}" destId="{32A1DA36-473F-4661-84BB-1CA119D3CC77}" srcOrd="4" destOrd="0" presId="urn:microsoft.com/office/officeart/2005/8/layout/process3"/>
    <dgm:cxn modelId="{308E7788-C31D-4BE7-86D5-5F22A218A90B}" type="presParOf" srcId="{32A1DA36-473F-4661-84BB-1CA119D3CC77}" destId="{0FE10E4F-E125-4D28-9983-C98689BF1D61}" srcOrd="0" destOrd="0" presId="urn:microsoft.com/office/officeart/2005/8/layout/process3"/>
    <dgm:cxn modelId="{AF242243-6F06-4276-822F-5F3BA47FF5DD}" type="presParOf" srcId="{32A1DA36-473F-4661-84BB-1CA119D3CC77}" destId="{87E90DFA-426B-4175-8DFE-65BC68000024}" srcOrd="1" destOrd="0" presId="urn:microsoft.com/office/officeart/2005/8/layout/process3"/>
    <dgm:cxn modelId="{A1656C4A-CEBF-43AA-9C66-F02FCB664021}" type="presParOf" srcId="{32A1DA36-473F-4661-84BB-1CA119D3CC77}" destId="{51E39A60-263A-4886-BE80-67F2027F85E4}"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600" dirty="0"/>
            <a:t>数据清洗</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pPr/>
      <dgm:t>
        <a:bodyPr/>
        <a:lstStyle/>
        <a:p>
          <a:r>
            <a:rPr lang="zh-CN" altLang="en-US" sz="1100" dirty="0"/>
            <a:t>筛选数据</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0E497FE3-57BD-4E4D-8887-A373FD7B0024}">
      <dgm:prSet phldrT="[文本]" custT="1"/>
      <dgm:spPr/>
      <dgm:t>
        <a:bodyPr/>
        <a:lstStyle/>
        <a:p>
          <a:r>
            <a:rPr lang="zh-CN" altLang="en-US" sz="1100" dirty="0"/>
            <a:t>去除稀疏属性</a:t>
          </a:r>
          <a:r>
            <a:rPr lang="en-US" altLang="zh-CN" sz="1100" dirty="0"/>
            <a:t>(</a:t>
          </a:r>
          <a:r>
            <a:rPr lang="zh-CN" altLang="en-US" sz="1100" dirty="0"/>
            <a:t>结合专家经验</a:t>
          </a:r>
          <a:r>
            <a:rPr lang="en-US" altLang="zh-CN" sz="1100" dirty="0"/>
            <a:t>)</a:t>
          </a:r>
          <a:endParaRPr lang="zh-CN" altLang="en-US" sz="1100" dirty="0"/>
        </a:p>
      </dgm:t>
    </dgm:pt>
    <dgm:pt modelId="{ADD361D9-A556-4033-BA76-3D4250C889DA}" type="parTrans" cxnId="{24F577A1-2081-47AF-9683-B0F4299A35FC}">
      <dgm:prSet/>
      <dgm:spPr/>
      <dgm:t>
        <a:bodyPr/>
        <a:lstStyle/>
        <a:p>
          <a:endParaRPr lang="zh-CN" altLang="en-US" sz="1400"/>
        </a:p>
      </dgm:t>
    </dgm:pt>
    <dgm:pt modelId="{9077C2E0-4FEA-4A1C-8055-D702C826B54D}" type="sibTrans" cxnId="{24F577A1-2081-47AF-9683-B0F4299A35FC}">
      <dgm:prSet/>
      <dgm:spPr/>
      <dgm:t>
        <a:bodyPr/>
        <a:lstStyle/>
        <a:p>
          <a:endParaRPr lang="zh-CN" altLang="en-US" sz="1400"/>
        </a:p>
      </dgm:t>
    </dgm:pt>
    <dgm:pt modelId="{749EEFBF-A003-4B72-8BCA-23714BE7B8F2}">
      <dgm:prSet phldrT="[文本]" custT="1"/>
      <dgm:spPr/>
      <dgm:t>
        <a:bodyPr/>
        <a:lstStyle/>
        <a:p>
          <a:r>
            <a:rPr lang="zh-CN" altLang="en-US" sz="1600" dirty="0"/>
            <a:t>数据规约</a:t>
          </a:r>
        </a:p>
      </dgm:t>
    </dgm:pt>
    <dgm:pt modelId="{F93FF8A7-7732-42A8-9E71-D259AAC0551F}" type="parTrans" cxnId="{EED8E5A2-5D0C-4DC5-B3B8-369F473144F1}">
      <dgm:prSet/>
      <dgm:spPr/>
      <dgm:t>
        <a:bodyPr/>
        <a:lstStyle/>
        <a:p>
          <a:endParaRPr lang="zh-CN" altLang="en-US" sz="1400"/>
        </a:p>
      </dgm:t>
    </dgm:pt>
    <dgm:pt modelId="{C79EED80-8FF8-4B1E-90E7-D74108278D62}" type="sibTrans" cxnId="{EED8E5A2-5D0C-4DC5-B3B8-369F473144F1}">
      <dgm:prSet/>
      <dgm:spPr/>
      <dgm:t>
        <a:bodyPr/>
        <a:lstStyle/>
        <a:p>
          <a:endParaRPr lang="zh-CN" altLang="en-US" sz="1400"/>
        </a:p>
      </dgm:t>
    </dgm:pt>
    <dgm:pt modelId="{7490C29A-7446-456F-9C33-D9B02D396E88}">
      <dgm:prSet phldrT="[文本]" custT="1"/>
      <dgm:spPr/>
      <dgm:t>
        <a:bodyPr/>
        <a:lstStyle/>
        <a:p>
          <a:r>
            <a:rPr lang="zh-CN" altLang="en-US" sz="1100" dirty="0"/>
            <a:t>删除异常数据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BE0E4AF-3849-4CF7-AF46-61F8CF66B56F}">
      <dgm:prSet phldrT="[文本]" custT="1"/>
      <dgm:spPr/>
      <dgm:t>
        <a:bodyPr/>
        <a:lstStyle/>
        <a:p>
          <a:r>
            <a:rPr lang="zh-CN" altLang="en-US" sz="1100" dirty="0"/>
            <a:t>数据归一化</a:t>
          </a:r>
        </a:p>
      </dgm:t>
    </dgm:pt>
    <dgm:pt modelId="{4E55F260-6123-4503-9695-F70C794A4A2F}" type="parTrans" cxnId="{DC46DADC-6E97-406D-BAA8-E2156FC03B12}">
      <dgm:prSet/>
      <dgm:spPr/>
      <dgm:t>
        <a:bodyPr/>
        <a:lstStyle/>
        <a:p>
          <a:endParaRPr lang="zh-CN" altLang="en-US" sz="1400"/>
        </a:p>
      </dgm:t>
    </dgm:pt>
    <dgm:pt modelId="{4DB68BF2-0DED-47EF-809A-1B98FFEAC83E}" type="sibTrans" cxnId="{DC46DADC-6E97-406D-BAA8-E2156FC03B12}">
      <dgm:prSet/>
      <dgm:spPr/>
      <dgm:t>
        <a:bodyPr/>
        <a:lstStyle/>
        <a:p>
          <a:endParaRPr lang="zh-CN" altLang="en-US" sz="1400"/>
        </a:p>
      </dgm:t>
    </dgm:pt>
    <dgm:pt modelId="{8167D70E-F56C-4E45-B5C3-843FED549304}">
      <dgm:prSet phldrT="[文本]" custT="1"/>
      <dgm:spPr/>
      <dgm:t>
        <a:bodyPr/>
        <a:lstStyle/>
        <a:p>
          <a:r>
            <a:rPr lang="zh-CN" altLang="en-US" sz="1100" dirty="0"/>
            <a:t>空缺值补全</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600" dirty="0"/>
            <a:t>样本构造</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筛选重要选特征</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89A67AC3-21E2-4FC9-91C3-8366C72334BB}">
      <dgm:prSet phldrT="[文本]" custT="1"/>
      <dgm:spPr/>
      <dgm:t>
        <a:bodyPr/>
        <a:lstStyle/>
        <a:p>
          <a:r>
            <a:rPr lang="zh-CN" altLang="en-US" sz="1100" dirty="0"/>
            <a:t>构建新属性</a:t>
          </a:r>
        </a:p>
      </dgm:t>
    </dgm:pt>
    <dgm:pt modelId="{9EDC9554-C710-464F-878F-0C568E57AFF7}" type="parTrans" cxnId="{50888634-BA15-4479-940C-6D980D4C2CB9}">
      <dgm:prSet/>
      <dgm:spPr/>
      <dgm:t>
        <a:bodyPr/>
        <a:lstStyle/>
        <a:p>
          <a:endParaRPr lang="zh-CN" altLang="en-US"/>
        </a:p>
      </dgm:t>
    </dgm:pt>
    <dgm:pt modelId="{AFBD060B-3973-45B7-BE06-A20CEA7DA060}" type="sibTrans" cxnId="{50888634-BA15-4479-940C-6D980D4C2CB9}">
      <dgm:prSet/>
      <dgm:spPr/>
      <dgm:t>
        <a:bodyPr/>
        <a:lstStyle/>
        <a:p>
          <a:endParaRPr lang="zh-CN" altLang="en-US"/>
        </a:p>
      </dgm:t>
    </dgm:pt>
    <dgm:pt modelId="{1C789B2C-D981-4185-8F6A-301E17AF61AC}">
      <dgm:prSet phldrT="[文本]" custT="1"/>
      <dgm:spPr/>
      <dgm:t>
        <a:bodyPr/>
        <a:lstStyle/>
        <a:p>
          <a:r>
            <a:rPr lang="zh-CN" altLang="en-US" sz="1100" dirty="0"/>
            <a:t>计算新属性</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4">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4"/>
      <dgm:spPr/>
      <dgm:t>
        <a:bodyPr/>
        <a:lstStyle/>
        <a:p>
          <a:endParaRPr lang="zh-CN" altLang="en-US"/>
        </a:p>
      </dgm:t>
    </dgm:pt>
    <dgm:pt modelId="{882AAB93-9174-4C85-BA68-ED05BFC340F9}" type="pres">
      <dgm:prSet presAssocID="{FA1A5507-5FE6-4194-8561-B2A3E43EC8EF}" presName="desTx" presStyleLbl="fgAcc1" presStyleIdx="0" presStyleCnt="4">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3"/>
      <dgm:spPr/>
      <dgm:t>
        <a:bodyPr/>
        <a:lstStyle/>
        <a:p>
          <a:endParaRPr lang="zh-CN" altLang="en-US"/>
        </a:p>
      </dgm:t>
    </dgm:pt>
    <dgm:pt modelId="{3455D4AC-B1EA-4E4B-AF11-68854EE8204B}" type="pres">
      <dgm:prSet presAssocID="{8CC71BC1-6B57-49BE-A325-93FCB067E879}" presName="connTx" presStyleLbl="sibTrans2D1" presStyleIdx="0" presStyleCnt="3"/>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4">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4"/>
      <dgm:spPr/>
      <dgm:t>
        <a:bodyPr/>
        <a:lstStyle/>
        <a:p>
          <a:endParaRPr lang="zh-CN" altLang="en-US"/>
        </a:p>
      </dgm:t>
    </dgm:pt>
    <dgm:pt modelId="{6340DEB0-987A-4E3E-A4B0-EBCE990AB663}" type="pres">
      <dgm:prSet presAssocID="{94835042-0347-4581-831D-6296EAFF49D2}" presName="desTx" presStyleLbl="fgAcc1" presStyleIdx="1" presStyleCnt="4">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3" custAng="26427"/>
      <dgm:spPr/>
      <dgm:t>
        <a:bodyPr/>
        <a:lstStyle/>
        <a:p>
          <a:endParaRPr lang="zh-CN" altLang="en-US"/>
        </a:p>
      </dgm:t>
    </dgm:pt>
    <dgm:pt modelId="{638949A8-86CA-4456-8B1A-EB95582713D9}" type="pres">
      <dgm:prSet presAssocID="{474CDC7F-33D6-4475-850D-12A5EC947A01}" presName="connTx" presStyleLbl="sibTrans2D1" presStyleIdx="1" presStyleCnt="3"/>
      <dgm:spPr/>
      <dgm:t>
        <a:bodyPr/>
        <a:lstStyle/>
        <a:p>
          <a:endParaRPr lang="zh-CN" altLang="en-US"/>
        </a:p>
      </dgm:t>
    </dgm:pt>
    <dgm:pt modelId="{32A1DA36-473F-4661-84BB-1CA119D3CC77}" type="pres">
      <dgm:prSet presAssocID="{749EEFBF-A003-4B72-8BCA-23714BE7B8F2}" presName="composite" presStyleCnt="0"/>
      <dgm:spPr/>
    </dgm:pt>
    <dgm:pt modelId="{0FE10E4F-E125-4D28-9983-C98689BF1D61}" type="pres">
      <dgm:prSet presAssocID="{749EEFBF-A003-4B72-8BCA-23714BE7B8F2}" presName="parTx" presStyleLbl="node1" presStyleIdx="1" presStyleCnt="4">
        <dgm:presLayoutVars>
          <dgm:chMax val="0"/>
          <dgm:chPref val="0"/>
          <dgm:bulletEnabled val="1"/>
        </dgm:presLayoutVars>
      </dgm:prSet>
      <dgm:spPr/>
      <dgm:t>
        <a:bodyPr/>
        <a:lstStyle/>
        <a:p>
          <a:endParaRPr lang="zh-CN" altLang="en-US"/>
        </a:p>
      </dgm:t>
    </dgm:pt>
    <dgm:pt modelId="{87E90DFA-426B-4175-8DFE-65BC68000024}" type="pres">
      <dgm:prSet presAssocID="{749EEFBF-A003-4B72-8BCA-23714BE7B8F2}" presName="parSh" presStyleLbl="node1" presStyleIdx="2" presStyleCnt="4" custLinFactNeighborX="1681" custLinFactNeighborY="-9205"/>
      <dgm:spPr/>
      <dgm:t>
        <a:bodyPr/>
        <a:lstStyle/>
        <a:p>
          <a:endParaRPr lang="zh-CN" altLang="en-US"/>
        </a:p>
      </dgm:t>
    </dgm:pt>
    <dgm:pt modelId="{51E39A60-263A-4886-BE80-67F2027F85E4}" type="pres">
      <dgm:prSet presAssocID="{749EEFBF-A003-4B72-8BCA-23714BE7B8F2}" presName="desTx" presStyleLbl="fgAcc1" presStyleIdx="2" presStyleCnt="4">
        <dgm:presLayoutVars>
          <dgm:bulletEnabled val="1"/>
        </dgm:presLayoutVars>
      </dgm:prSet>
      <dgm:spPr/>
      <dgm:t>
        <a:bodyPr/>
        <a:lstStyle/>
        <a:p>
          <a:endParaRPr lang="zh-CN" altLang="en-US"/>
        </a:p>
      </dgm:t>
    </dgm:pt>
    <dgm:pt modelId="{256F4630-F494-4078-908C-D50C03D8677D}" type="pres">
      <dgm:prSet presAssocID="{C79EED80-8FF8-4B1E-90E7-D74108278D62}" presName="sibTrans" presStyleLbl="sibTrans2D1" presStyleIdx="2" presStyleCnt="3"/>
      <dgm:spPr/>
      <dgm:t>
        <a:bodyPr/>
        <a:lstStyle/>
        <a:p>
          <a:endParaRPr lang="zh-CN" altLang="en-US"/>
        </a:p>
      </dgm:t>
    </dgm:pt>
    <dgm:pt modelId="{B01F384F-754B-4638-8428-AFE10FBB6FCB}" type="pres">
      <dgm:prSet presAssocID="{C79EED80-8FF8-4B1E-90E7-D74108278D62}" presName="connTx" presStyleLbl="sibTrans2D1" presStyleIdx="2" presStyleCnt="3"/>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2" presStyleCnt="4">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3" presStyleCnt="4"/>
      <dgm:spPr/>
      <dgm:t>
        <a:bodyPr/>
        <a:lstStyle/>
        <a:p>
          <a:endParaRPr lang="zh-CN" altLang="en-US"/>
        </a:p>
      </dgm:t>
    </dgm:pt>
    <dgm:pt modelId="{EFD5868C-5F74-49C4-9977-FA2FB395ED45}" type="pres">
      <dgm:prSet presAssocID="{79856214-2FB3-4C5F-ACD4-F571D3D2599A}" presName="desTx" presStyleLbl="fgAcc1" presStyleIdx="3" presStyleCnt="4">
        <dgm:presLayoutVars>
          <dgm:bulletEnabled val="1"/>
        </dgm:presLayoutVars>
      </dgm:prSet>
      <dgm:spPr/>
      <dgm:t>
        <a:bodyPr/>
        <a:lstStyle/>
        <a:p>
          <a:endParaRPr lang="zh-CN" altLang="en-US"/>
        </a:p>
      </dgm:t>
    </dgm:pt>
  </dgm:ptLst>
  <dgm:cxnLst>
    <dgm:cxn modelId="{A7B66961-A50C-43F1-91AD-F660A0EB1B4F}" type="presOf" srcId="{8167D70E-F56C-4E45-B5C3-843FED549304}" destId="{882AAB93-9174-4C85-BA68-ED05BFC340F9}" srcOrd="0" destOrd="1" presId="urn:microsoft.com/office/officeart/2005/8/layout/process3"/>
    <dgm:cxn modelId="{998D9BE7-DE4F-4CB8-9FFD-AD051CDF8C4B}" type="presOf" srcId="{474CDC7F-33D6-4475-850D-12A5EC947A01}" destId="{E313F30D-804A-4B7C-A7A9-8E5AE7326E91}" srcOrd="0" destOrd="0" presId="urn:microsoft.com/office/officeart/2005/8/layout/process3"/>
    <dgm:cxn modelId="{380CC94F-A32B-4D67-9C95-78030E5A328B}" type="presOf" srcId="{8CC71BC1-6B57-49BE-A325-93FCB067E879}" destId="{F1B64CA7-938F-4B73-9595-7BA3E9F58CA4}" srcOrd="0" destOrd="0" presId="urn:microsoft.com/office/officeart/2005/8/layout/process3"/>
    <dgm:cxn modelId="{24F577A1-2081-47AF-9683-B0F4299A35FC}" srcId="{749EEFBF-A003-4B72-8BCA-23714BE7B8F2}" destId="{0E497FE3-57BD-4E4D-8887-A373FD7B0024}" srcOrd="0" destOrd="0" parTransId="{ADD361D9-A556-4033-BA76-3D4250C889DA}" sibTransId="{9077C2E0-4FEA-4A1C-8055-D702C826B54D}"/>
    <dgm:cxn modelId="{D0D703A5-74D2-4386-8A8E-FE3AF745BE46}" type="presOf" srcId="{79856214-2FB3-4C5F-ACD4-F571D3D2599A}" destId="{29D80899-3DF0-4894-9297-10164747421C}" srcOrd="0" destOrd="0" presId="urn:microsoft.com/office/officeart/2005/8/layout/process3"/>
    <dgm:cxn modelId="{8905A6B4-C6A2-420E-994F-867A40BBCFA1}" type="presOf" srcId="{1C789B2C-D981-4185-8F6A-301E17AF61AC}" destId="{6340DEB0-987A-4E3E-A4B0-EBCE990AB663}" srcOrd="0" destOrd="0" presId="urn:microsoft.com/office/officeart/2005/8/layout/process3"/>
    <dgm:cxn modelId="{50B1133F-FC1C-43AA-9C50-78C485230A1F}" type="presOf" srcId="{474CDC7F-33D6-4475-850D-12A5EC947A01}" destId="{638949A8-86CA-4456-8B1A-EB95582713D9}" srcOrd="1" destOrd="0" presId="urn:microsoft.com/office/officeart/2005/8/layout/process3"/>
    <dgm:cxn modelId="{704F76D1-864D-455A-8C9A-20EB16277E97}" type="presOf" srcId="{FA1A5507-5FE6-4194-8561-B2A3E43EC8EF}" destId="{AC90F83E-9614-48A9-966B-306E12A859FB}" srcOrd="1" destOrd="0" presId="urn:microsoft.com/office/officeart/2005/8/layout/process3"/>
    <dgm:cxn modelId="{2524AE0D-533A-4EFF-9A29-2D1F5DCB6612}" srcId="{0F3DDDFD-39CD-4C16-AF7B-1E316F2C6E66}" destId="{79856214-2FB3-4C5F-ACD4-F571D3D2599A}" srcOrd="3" destOrd="0" parTransId="{2D5EF9F1-2834-425E-A3B5-04DC409B6AF9}" sibTransId="{E51CA921-8CBB-4722-88AE-D426573D0594}"/>
    <dgm:cxn modelId="{B58D68B2-30D2-4CE5-B4AA-246FDBD47844}" type="presOf" srcId="{8CC71BC1-6B57-49BE-A325-93FCB067E879}" destId="{3455D4AC-B1EA-4E4B-AF11-68854EE8204B}" srcOrd="1" destOrd="0" presId="urn:microsoft.com/office/officeart/2005/8/layout/process3"/>
    <dgm:cxn modelId="{E04ED1AF-BB07-46DD-B411-0EB78D1026BF}" type="presOf" srcId="{0E497FE3-57BD-4E4D-8887-A373FD7B0024}" destId="{51E39A60-263A-4886-BE80-67F2027F85E4}" srcOrd="0" destOrd="0" presId="urn:microsoft.com/office/officeart/2005/8/layout/process3"/>
    <dgm:cxn modelId="{BEC24700-3F57-46FE-AF24-535BEDDCF44C}" type="presOf" srcId="{749EEFBF-A003-4B72-8BCA-23714BE7B8F2}" destId="{87E90DFA-426B-4175-8DFE-65BC68000024}"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227F7904-7451-4AF3-AD09-6284C3F8C2B5}" srcId="{0F3DDDFD-39CD-4C16-AF7B-1E316F2C6E66}" destId="{94835042-0347-4581-831D-6296EAFF49D2}" srcOrd="1" destOrd="0" parTransId="{BB50CE48-D30C-4538-A58E-93077E4A01FC}" sibTransId="{474CDC7F-33D6-4475-850D-12A5EC947A01}"/>
    <dgm:cxn modelId="{946411DB-286F-4701-BB25-710A8718F4AF}" type="presOf" srcId="{C79EED80-8FF8-4B1E-90E7-D74108278D62}" destId="{B01F384F-754B-4638-8428-AFE10FBB6FCB}" srcOrd="1" destOrd="0" presId="urn:microsoft.com/office/officeart/2005/8/layout/process3"/>
    <dgm:cxn modelId="{EED8E5A2-5D0C-4DC5-B3B8-369F473144F1}" srcId="{0F3DDDFD-39CD-4C16-AF7B-1E316F2C6E66}" destId="{749EEFBF-A003-4B72-8BCA-23714BE7B8F2}" srcOrd="2" destOrd="0" parTransId="{F93FF8A7-7732-42A8-9E71-D259AAC0551F}" sibTransId="{C79EED80-8FF8-4B1E-90E7-D74108278D62}"/>
    <dgm:cxn modelId="{2029835E-3A97-465B-AD07-D9644F2F50EE}" type="presOf" srcId="{7F216EE5-74D0-449C-831F-40D2B254694D}" destId="{882AAB93-9174-4C85-BA68-ED05BFC340F9}" srcOrd="0" destOrd="0" presId="urn:microsoft.com/office/officeart/2005/8/layout/process3"/>
    <dgm:cxn modelId="{BF9B875C-D7EF-4A9F-84C0-0A779C8579B1}" type="presOf" srcId="{BA5A5126-F134-435E-B208-129A2A9D36C4}" destId="{EFD5868C-5F74-49C4-9977-FA2FB395ED45}" srcOrd="0" destOrd="0" presId="urn:microsoft.com/office/officeart/2005/8/layout/process3"/>
    <dgm:cxn modelId="{FA3B6B09-E430-4EED-875C-4CD885C20975}" type="presOf" srcId="{7490C29A-7446-456F-9C33-D9B02D396E88}" destId="{882AAB93-9174-4C85-BA68-ED05BFC340F9}" srcOrd="0" destOrd="2" presId="urn:microsoft.com/office/officeart/2005/8/layout/process3"/>
    <dgm:cxn modelId="{335A3432-5B19-4C8F-890A-286F7BBC0B25}" type="presOf" srcId="{94835042-0347-4581-831D-6296EAFF49D2}" destId="{9E4B3084-4521-4BF6-85F5-D8B2E97C1E9B}" srcOrd="1" destOrd="0" presId="urn:microsoft.com/office/officeart/2005/8/layout/process3"/>
    <dgm:cxn modelId="{8AC0739B-7585-446D-8CFA-E56C1244E4B8}" type="presOf" srcId="{79856214-2FB3-4C5F-ACD4-F571D3D2599A}" destId="{0573E28D-9D38-47ED-95F0-6150F5824CAE}" srcOrd="1" destOrd="0" presId="urn:microsoft.com/office/officeart/2005/8/layout/process3"/>
    <dgm:cxn modelId="{7E1C0A26-1242-4A39-A4C0-2976901665BB}" type="presOf" srcId="{749EEFBF-A003-4B72-8BCA-23714BE7B8F2}" destId="{0FE10E4F-E125-4D28-9983-C98689BF1D61}" srcOrd="0" destOrd="0" presId="urn:microsoft.com/office/officeart/2005/8/layout/process3"/>
    <dgm:cxn modelId="{05BB14BA-740D-4208-A5F9-BB902A0C1D09}" srcId="{FA1A5507-5FE6-4194-8561-B2A3E43EC8EF}" destId="{7490C29A-7446-456F-9C33-D9B02D396E88}" srcOrd="2" destOrd="0" parTransId="{7C380044-5871-4C34-BA96-1BC01DB658A2}" sibTransId="{F7353624-A680-483A-B5DE-F821E3DC3806}"/>
    <dgm:cxn modelId="{71048150-9ACC-4352-BB9D-C5310AC0FFD8}" srcId="{94835042-0347-4581-831D-6296EAFF49D2}" destId="{1C789B2C-D981-4185-8F6A-301E17AF61AC}" srcOrd="0" destOrd="0" parTransId="{CBF7849D-136D-4314-8620-8A5E6E426A26}" sibTransId="{D47E4901-863D-428A-A8FA-E32D9ADDEB19}"/>
    <dgm:cxn modelId="{9452067D-17EC-423A-9159-2B0A46A9D8AB}" type="presOf" srcId="{89A67AC3-21E2-4FC9-91C3-8366C72334BB}" destId="{EFD5868C-5F74-49C4-9977-FA2FB395ED45}" srcOrd="0" destOrd="1" presId="urn:microsoft.com/office/officeart/2005/8/layout/process3"/>
    <dgm:cxn modelId="{29F06A8A-9C14-42A1-A6C3-3A777AE8D0F3}" srcId="{79856214-2FB3-4C5F-ACD4-F571D3D2599A}" destId="{BA5A5126-F134-435E-B208-129A2A9D36C4}" srcOrd="0" destOrd="0" parTransId="{81E007D8-C23E-4945-AA37-7649BD92C91D}" sibTransId="{7C7A0603-541A-4723-A10B-FB9F6A12EF20}"/>
    <dgm:cxn modelId="{25A5146A-20D4-47C4-A08C-22FB0B1A5542}" type="presOf" srcId="{0F3DDDFD-39CD-4C16-AF7B-1E316F2C6E66}" destId="{4B79B23C-FB3C-4FE3-9A85-713E0692835C}" srcOrd="0" destOrd="0" presId="urn:microsoft.com/office/officeart/2005/8/layout/process3"/>
    <dgm:cxn modelId="{DC46DADC-6E97-406D-BAA8-E2156FC03B12}" srcId="{94835042-0347-4581-831D-6296EAFF49D2}" destId="{8BE0E4AF-3849-4CF7-AF46-61F8CF66B56F}" srcOrd="1" destOrd="0" parTransId="{4E55F260-6123-4503-9695-F70C794A4A2F}" sibTransId="{4DB68BF2-0DED-47EF-809A-1B98FFEAC83E}"/>
    <dgm:cxn modelId="{B37D29F9-F854-43FA-A6E7-B0B1169AA82F}" srcId="{FA1A5507-5FE6-4194-8561-B2A3E43EC8EF}" destId="{8167D70E-F56C-4E45-B5C3-843FED549304}" srcOrd="1" destOrd="0" parTransId="{D106255D-9BFC-4AA7-8326-A14C2B07DDE2}" sibTransId="{D541D94C-F5D0-45EF-B2E6-2FDD0CE459E8}"/>
    <dgm:cxn modelId="{87199D67-4E31-4346-9383-39669926B1BE}" type="presOf" srcId="{C79EED80-8FF8-4B1E-90E7-D74108278D62}" destId="{256F4630-F494-4078-908C-D50C03D8677D}" srcOrd="0" destOrd="0" presId="urn:microsoft.com/office/officeart/2005/8/layout/process3"/>
    <dgm:cxn modelId="{58BC290F-30CA-4E99-8D7F-E721B55D3D47}" type="presOf" srcId="{FA1A5507-5FE6-4194-8561-B2A3E43EC8EF}" destId="{C7FF4F2F-D820-4371-9053-0DF6013DF7A0}" srcOrd="0" destOrd="0" presId="urn:microsoft.com/office/officeart/2005/8/layout/process3"/>
    <dgm:cxn modelId="{9D63BEAB-62EB-4B8B-9AD9-BFB96A1D59E8}" type="presOf" srcId="{8BE0E4AF-3849-4CF7-AF46-61F8CF66B56F}" destId="{6340DEB0-987A-4E3E-A4B0-EBCE990AB663}" srcOrd="0" destOrd="1" presId="urn:microsoft.com/office/officeart/2005/8/layout/process3"/>
    <dgm:cxn modelId="{3BBBE9C1-A216-4B8B-8795-7455D33C510E}" type="presOf" srcId="{94835042-0347-4581-831D-6296EAFF49D2}" destId="{69717D54-C697-4871-A8CF-D68CAD2F2A63}" srcOrd="0" destOrd="0" presId="urn:microsoft.com/office/officeart/2005/8/layout/process3"/>
    <dgm:cxn modelId="{B05CA446-AE04-4852-88A0-BD86A913B38F}" srcId="{FA1A5507-5FE6-4194-8561-B2A3E43EC8EF}" destId="{7F216EE5-74D0-449C-831F-40D2B254694D}" srcOrd="0" destOrd="0" parTransId="{BF18FA08-7452-4B2B-8739-7D0ABD49DE49}" sibTransId="{178BA6DC-456F-4543-B799-0D4017A3CC6D}"/>
    <dgm:cxn modelId="{50888634-BA15-4479-940C-6D980D4C2CB9}" srcId="{79856214-2FB3-4C5F-ACD4-F571D3D2599A}" destId="{89A67AC3-21E2-4FC9-91C3-8366C72334BB}" srcOrd="1" destOrd="0" parTransId="{9EDC9554-C710-464F-878F-0C568E57AFF7}" sibTransId="{AFBD060B-3973-45B7-BE06-A20CEA7DA060}"/>
    <dgm:cxn modelId="{DF670360-3B29-4409-9C13-5DEDE3B02411}" type="presParOf" srcId="{4B79B23C-FB3C-4FE3-9A85-713E0692835C}" destId="{2AF1550A-91E2-4BCB-9374-C6CAB44958B9}" srcOrd="0" destOrd="0" presId="urn:microsoft.com/office/officeart/2005/8/layout/process3"/>
    <dgm:cxn modelId="{785E9E32-087D-4CCC-ACB5-D4D33F95CB5B}" type="presParOf" srcId="{2AF1550A-91E2-4BCB-9374-C6CAB44958B9}" destId="{C7FF4F2F-D820-4371-9053-0DF6013DF7A0}" srcOrd="0" destOrd="0" presId="urn:microsoft.com/office/officeart/2005/8/layout/process3"/>
    <dgm:cxn modelId="{913DE362-212E-4A0D-BB12-4DAFC18E8BD6}" type="presParOf" srcId="{2AF1550A-91E2-4BCB-9374-C6CAB44958B9}" destId="{AC90F83E-9614-48A9-966B-306E12A859FB}" srcOrd="1" destOrd="0" presId="urn:microsoft.com/office/officeart/2005/8/layout/process3"/>
    <dgm:cxn modelId="{B17C8598-DD4B-4F3A-B528-DF9215F09923}" type="presParOf" srcId="{2AF1550A-91E2-4BCB-9374-C6CAB44958B9}" destId="{882AAB93-9174-4C85-BA68-ED05BFC340F9}" srcOrd="2" destOrd="0" presId="urn:microsoft.com/office/officeart/2005/8/layout/process3"/>
    <dgm:cxn modelId="{1C1028DB-9792-490F-8854-FD85642357C9}" type="presParOf" srcId="{4B79B23C-FB3C-4FE3-9A85-713E0692835C}" destId="{F1B64CA7-938F-4B73-9595-7BA3E9F58CA4}" srcOrd="1" destOrd="0" presId="urn:microsoft.com/office/officeart/2005/8/layout/process3"/>
    <dgm:cxn modelId="{5C9C4956-2306-490A-8294-1457E3D7467F}" type="presParOf" srcId="{F1B64CA7-938F-4B73-9595-7BA3E9F58CA4}" destId="{3455D4AC-B1EA-4E4B-AF11-68854EE8204B}" srcOrd="0" destOrd="0" presId="urn:microsoft.com/office/officeart/2005/8/layout/process3"/>
    <dgm:cxn modelId="{08170324-5987-44F7-9FE7-8F4E02852BD8}" type="presParOf" srcId="{4B79B23C-FB3C-4FE3-9A85-713E0692835C}" destId="{12F41368-174E-4625-8C7E-CF4A1DB2DE60}" srcOrd="2" destOrd="0" presId="urn:microsoft.com/office/officeart/2005/8/layout/process3"/>
    <dgm:cxn modelId="{CA739E94-7962-4B25-9805-8666D7A98920}" type="presParOf" srcId="{12F41368-174E-4625-8C7E-CF4A1DB2DE60}" destId="{69717D54-C697-4871-A8CF-D68CAD2F2A63}" srcOrd="0" destOrd="0" presId="urn:microsoft.com/office/officeart/2005/8/layout/process3"/>
    <dgm:cxn modelId="{B35A38F4-4C9E-4151-8884-66380FC0DD27}" type="presParOf" srcId="{12F41368-174E-4625-8C7E-CF4A1DB2DE60}" destId="{9E4B3084-4521-4BF6-85F5-D8B2E97C1E9B}" srcOrd="1" destOrd="0" presId="urn:microsoft.com/office/officeart/2005/8/layout/process3"/>
    <dgm:cxn modelId="{E95CADA5-BB40-4E03-9389-B50953C1851F}" type="presParOf" srcId="{12F41368-174E-4625-8C7E-CF4A1DB2DE60}" destId="{6340DEB0-987A-4E3E-A4B0-EBCE990AB663}" srcOrd="2" destOrd="0" presId="urn:microsoft.com/office/officeart/2005/8/layout/process3"/>
    <dgm:cxn modelId="{F3DF5B01-41ED-4811-B610-9F594C03631F}" type="presParOf" srcId="{4B79B23C-FB3C-4FE3-9A85-713E0692835C}" destId="{E313F30D-804A-4B7C-A7A9-8E5AE7326E91}" srcOrd="3" destOrd="0" presId="urn:microsoft.com/office/officeart/2005/8/layout/process3"/>
    <dgm:cxn modelId="{D24D0229-EC8C-41CC-AD05-2B6C120E99C5}" type="presParOf" srcId="{E313F30D-804A-4B7C-A7A9-8E5AE7326E91}" destId="{638949A8-86CA-4456-8B1A-EB95582713D9}" srcOrd="0" destOrd="0" presId="urn:microsoft.com/office/officeart/2005/8/layout/process3"/>
    <dgm:cxn modelId="{8953331D-24F4-48C9-AD95-E26019F85FA5}" type="presParOf" srcId="{4B79B23C-FB3C-4FE3-9A85-713E0692835C}" destId="{32A1DA36-473F-4661-84BB-1CA119D3CC77}" srcOrd="4" destOrd="0" presId="urn:microsoft.com/office/officeart/2005/8/layout/process3"/>
    <dgm:cxn modelId="{3CDC4287-C361-471E-B178-3E2EB4618E23}" type="presParOf" srcId="{32A1DA36-473F-4661-84BB-1CA119D3CC77}" destId="{0FE10E4F-E125-4D28-9983-C98689BF1D61}" srcOrd="0" destOrd="0" presId="urn:microsoft.com/office/officeart/2005/8/layout/process3"/>
    <dgm:cxn modelId="{9345FC1C-548C-41AC-9326-CFA090605721}" type="presParOf" srcId="{32A1DA36-473F-4661-84BB-1CA119D3CC77}" destId="{87E90DFA-426B-4175-8DFE-65BC68000024}" srcOrd="1" destOrd="0" presId="urn:microsoft.com/office/officeart/2005/8/layout/process3"/>
    <dgm:cxn modelId="{FD66A85D-E935-4332-80BB-A99F7BF82451}" type="presParOf" srcId="{32A1DA36-473F-4661-84BB-1CA119D3CC77}" destId="{51E39A60-263A-4886-BE80-67F2027F85E4}" srcOrd="2" destOrd="0" presId="urn:microsoft.com/office/officeart/2005/8/layout/process3"/>
    <dgm:cxn modelId="{8B3AED7D-8801-4AA3-AE4F-15C4D03A97FF}" type="presParOf" srcId="{4B79B23C-FB3C-4FE3-9A85-713E0692835C}" destId="{256F4630-F494-4078-908C-D50C03D8677D}" srcOrd="5" destOrd="0" presId="urn:microsoft.com/office/officeart/2005/8/layout/process3"/>
    <dgm:cxn modelId="{BD790D84-199F-44C9-B92D-AE6638244B39}" type="presParOf" srcId="{256F4630-F494-4078-908C-D50C03D8677D}" destId="{B01F384F-754B-4638-8428-AFE10FBB6FCB}" srcOrd="0" destOrd="0" presId="urn:microsoft.com/office/officeart/2005/8/layout/process3"/>
    <dgm:cxn modelId="{A7DE1FD6-9464-48D0-9579-A0BCFFB3D30B}" type="presParOf" srcId="{4B79B23C-FB3C-4FE3-9A85-713E0692835C}" destId="{4913D8AC-AF7C-4CFE-94AC-352690A6FBBD}" srcOrd="6" destOrd="0" presId="urn:microsoft.com/office/officeart/2005/8/layout/process3"/>
    <dgm:cxn modelId="{DDF605DA-166B-4E60-9318-EDE6438BBF6D}" type="presParOf" srcId="{4913D8AC-AF7C-4CFE-94AC-352690A6FBBD}" destId="{29D80899-3DF0-4894-9297-10164747421C}" srcOrd="0" destOrd="0" presId="urn:microsoft.com/office/officeart/2005/8/layout/process3"/>
    <dgm:cxn modelId="{8E6FB2A4-A982-4B60-A7DC-135BDD5CECE7}" type="presParOf" srcId="{4913D8AC-AF7C-4CFE-94AC-352690A6FBBD}" destId="{0573E28D-9D38-47ED-95F0-6150F5824CAE}" srcOrd="1" destOrd="0" presId="urn:microsoft.com/office/officeart/2005/8/layout/process3"/>
    <dgm:cxn modelId="{EA62427D-362B-42BF-8A10-8B73E5CFA2C0}"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高温合金数据驱动的机器学习</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6">
            <a:lumMod val="7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bg1">
              <a:lumMod val="65000"/>
            </a:schemeClr>
          </a:solidFill>
        </a:ln>
      </dgm:spPr>
      <dgm:t>
        <a:bodyPr/>
        <a:lstStyle/>
        <a:p>
          <a:endParaRPr lang="zh-CN" altLang="en-US"/>
        </a:p>
      </dgm:t>
    </dgm:pt>
    <dgm:pt modelId="{0ADD1677-4BB9-411B-9F55-C6A8BB4AEFFE}" type="pres">
      <dgm:prSet presAssocID="{EB89F287-1E2B-4D7B-B849-A9AFDC62F93B}" presName="text_2" presStyleLbl="node1" presStyleIdx="1" presStyleCnt="3">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3"/>
      <dgm:spPr/>
    </dgm:pt>
    <dgm:pt modelId="{7E3DA87E-49F4-41FE-A2E3-5F70EB576B26}" type="pres">
      <dgm:prSet presAssocID="{0C6CA62A-2507-4191-8334-84E9AE83554B}" presName="text_3" presStyleLbl="node1" presStyleIdx="2" presStyleCnt="3" custLinFactNeighborX="325" custLinFactNeighborY="-9351">
        <dgm:presLayoutVars>
          <dgm:bulletEnabled val="1"/>
        </dgm:presLayoutVars>
      </dgm:prSet>
      <dgm:spPr/>
      <dgm:t>
        <a:bodyPr/>
        <a:lstStyle/>
        <a:p>
          <a:endParaRPr lang="zh-CN" altLang="en-US"/>
        </a:p>
      </dgm:t>
    </dgm:pt>
    <dgm:pt modelId="{646EA944-5F96-4001-B425-43B4DC90A2B3}"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9902BBA-4844-4D8E-AF46-B8A23826F91D}" type="presOf" srcId="{EB89F287-1E2B-4D7B-B849-A9AFDC62F93B}" destId="{0ADD1677-4BB9-411B-9F55-C6A8BB4AEFFE}" srcOrd="0" destOrd="0" presId="urn:microsoft.com/office/officeart/2008/layout/VerticalCurvedList"/>
    <dgm:cxn modelId="{60B00A86-BA9D-41F0-9353-64D1620F7539}" type="presOf" srcId="{0C6CA62A-2507-4191-8334-84E9AE83554B}" destId="{7E3DA87E-49F4-41FE-A2E3-5F70EB576B2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ABBC60DE-C5C3-4F96-A8D0-86BC78F7F480}" type="presOf" srcId="{D7A9A80B-B499-4CE9-B8B6-42D8B19FB683}" destId="{25CC8F4A-1A1B-4C3E-B9C9-3B2A7A2D0F66}" srcOrd="0" destOrd="0" presId="urn:microsoft.com/office/officeart/2008/layout/VerticalCurvedList"/>
    <dgm:cxn modelId="{25456EB1-4285-4F95-91EC-5CB577C251CB}"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02465AE-62A4-4CC1-A054-F9EC76597F92}" type="presOf" srcId="{A031629A-C912-46DE-9250-B3AB97DBFEF3}" destId="{4973CE0B-830B-42A8-8F41-45A257AA0B8B}"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B59B3286-3E32-4A07-B165-340DA3D10FFD}" type="presParOf" srcId="{777E6480-BB94-44CE-B407-D0500462E337}" destId="{029663F2-6083-4943-A4B6-B75B1725BCEF}" srcOrd="0" destOrd="0" presId="urn:microsoft.com/office/officeart/2008/layout/VerticalCurvedList"/>
    <dgm:cxn modelId="{D848E0EE-6E0B-4F4A-B696-46C18900D2E3}" type="presParOf" srcId="{029663F2-6083-4943-A4B6-B75B1725BCEF}" destId="{D211633A-16B4-4697-B79D-94EAD020AF0A}" srcOrd="0" destOrd="0" presId="urn:microsoft.com/office/officeart/2008/layout/VerticalCurvedList"/>
    <dgm:cxn modelId="{6A817198-352B-48A6-B8FE-743B4B23A95A}" type="presParOf" srcId="{D211633A-16B4-4697-B79D-94EAD020AF0A}" destId="{2B0DD12D-6EF4-4BF8-B02D-398F02F66379}" srcOrd="0" destOrd="0" presId="urn:microsoft.com/office/officeart/2008/layout/VerticalCurvedList"/>
    <dgm:cxn modelId="{BD0509D0-43EC-4D6C-8721-99B6228F7A8D}" type="presParOf" srcId="{D211633A-16B4-4697-B79D-94EAD020AF0A}" destId="{25CC8F4A-1A1B-4C3E-B9C9-3B2A7A2D0F66}" srcOrd="1" destOrd="0" presId="urn:microsoft.com/office/officeart/2008/layout/VerticalCurvedList"/>
    <dgm:cxn modelId="{4202F6B9-B7BA-4429-880C-70B9F17BB4F9}" type="presParOf" srcId="{D211633A-16B4-4697-B79D-94EAD020AF0A}" destId="{3901E994-EF88-4B55-B333-8B5DC2C1FE64}" srcOrd="2" destOrd="0" presId="urn:microsoft.com/office/officeart/2008/layout/VerticalCurvedList"/>
    <dgm:cxn modelId="{0BB02CCB-3A93-4B3B-95BB-36D79B5ECB7A}" type="presParOf" srcId="{D211633A-16B4-4697-B79D-94EAD020AF0A}" destId="{8EACEE7C-B326-44FB-9A91-8726F31EDF2B}" srcOrd="3" destOrd="0" presId="urn:microsoft.com/office/officeart/2008/layout/VerticalCurvedList"/>
    <dgm:cxn modelId="{6FD95EAA-9469-4115-856B-25663ABB49F0}" type="presParOf" srcId="{029663F2-6083-4943-A4B6-B75B1725BCEF}" destId="{4973CE0B-830B-42A8-8F41-45A257AA0B8B}" srcOrd="1" destOrd="0" presId="urn:microsoft.com/office/officeart/2008/layout/VerticalCurvedList"/>
    <dgm:cxn modelId="{7FAF0070-5A7A-4DD2-8D00-EC425485EDB7}" type="presParOf" srcId="{029663F2-6083-4943-A4B6-B75B1725BCEF}" destId="{966750C1-A861-452C-9609-15612A3DFCF5}" srcOrd="2" destOrd="0" presId="urn:microsoft.com/office/officeart/2008/layout/VerticalCurvedList"/>
    <dgm:cxn modelId="{9677F364-E2F6-443C-89C2-29C04BF9A32C}" type="presParOf" srcId="{966750C1-A861-452C-9609-15612A3DFCF5}" destId="{2C32AA3C-C21E-444B-8009-13B7F44A3DFC}" srcOrd="0" destOrd="0" presId="urn:microsoft.com/office/officeart/2008/layout/VerticalCurvedList"/>
    <dgm:cxn modelId="{71302D90-86A2-487F-90C9-E996512A0129}" type="presParOf" srcId="{029663F2-6083-4943-A4B6-B75B1725BCEF}" destId="{0ADD1677-4BB9-411B-9F55-C6A8BB4AEFFE}" srcOrd="3" destOrd="0" presId="urn:microsoft.com/office/officeart/2008/layout/VerticalCurvedList"/>
    <dgm:cxn modelId="{C2BB069F-1D52-4BE3-9744-5FCACBA17128}" type="presParOf" srcId="{029663F2-6083-4943-A4B6-B75B1725BCEF}" destId="{A9BE9254-C053-4EAB-8F29-0CEF5AEEC494}" srcOrd="4" destOrd="0" presId="urn:microsoft.com/office/officeart/2008/layout/VerticalCurvedList"/>
    <dgm:cxn modelId="{53A8B4FC-EBE0-4C53-9D50-A7CE5E6E0ACD}" type="presParOf" srcId="{A9BE9254-C053-4EAB-8F29-0CEF5AEEC494}" destId="{D5EA4CD6-8560-493F-8996-3B38ECA26A5D}" srcOrd="0" destOrd="0" presId="urn:microsoft.com/office/officeart/2008/layout/VerticalCurvedList"/>
    <dgm:cxn modelId="{92C4B35B-49D3-42EA-B457-B38306C1BA42}" type="presParOf" srcId="{029663F2-6083-4943-A4B6-B75B1725BCEF}" destId="{7E3DA87E-49F4-41FE-A2E3-5F70EB576B26}" srcOrd="5" destOrd="0" presId="urn:microsoft.com/office/officeart/2008/layout/VerticalCurvedList"/>
    <dgm:cxn modelId="{451EE966-A43D-488A-BB71-80581A1B3F01}" type="presParOf" srcId="{029663F2-6083-4943-A4B6-B75B1725BCEF}" destId="{646EA944-5F96-4001-B425-43B4DC90A2B3}" srcOrd="6" destOrd="0" presId="urn:microsoft.com/office/officeart/2008/layout/VerticalCurvedList"/>
    <dgm:cxn modelId="{E2AE71AF-A1A7-4B25-8C6B-0C8E81936CAE}" type="presParOf" srcId="{646EA944-5F96-4001-B425-43B4DC90A2B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smtClean="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dgm:spPr/>
      <dgm:t>
        <a:bodyPr/>
        <a:lstStyle/>
        <a:p>
          <a:r>
            <a:rPr lang="zh-CN" altLang="en-US" dirty="0" smtClean="0"/>
            <a:t>算法规范制定</a:t>
          </a:r>
          <a:endParaRPr lang="zh-CN" altLang="en-US" dirty="0"/>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smtClean="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dgm:spPr/>
      <dgm:t>
        <a:bodyPr/>
        <a:lstStyle/>
        <a:p>
          <a:r>
            <a:rPr lang="zh-CN" altLang="en-US" dirty="0" smtClean="0"/>
            <a:t>算法库设计</a:t>
          </a:r>
          <a:endParaRPr lang="zh-CN" altLang="en-US" dirty="0"/>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1ED9AA18-F0D4-4A6E-AF08-169B1F11EF5C}">
      <dgm:prSet phldrT="[文本]"/>
      <dgm:spPr/>
      <dgm:t>
        <a:bodyPr/>
        <a:lstStyle/>
        <a:p>
          <a:endParaRPr lang="zh-CN" altLang="en-US" dirty="0"/>
        </a:p>
      </dgm:t>
    </dgm:pt>
    <dgm:pt modelId="{9D35931F-AF71-4846-A53B-E399A9EDFC3B}" type="parTrans" cxnId="{7B2C0B20-2AE0-478D-9B89-737571B36E63}">
      <dgm:prSet/>
      <dgm:spPr/>
      <dgm:t>
        <a:bodyPr/>
        <a:lstStyle/>
        <a:p>
          <a:endParaRPr lang="zh-CN" altLang="en-US"/>
        </a:p>
      </dgm:t>
    </dgm:pt>
    <dgm:pt modelId="{CD169CC8-6940-4599-83AE-FCF00DF4D3FD}" type="sibTrans" cxnId="{7B2C0B20-2AE0-478D-9B89-737571B36E63}">
      <dgm:prSet/>
      <dgm:spPr/>
      <dgm:t>
        <a:bodyPr/>
        <a:lstStyle/>
        <a:p>
          <a:endParaRPr lang="zh-CN" altLang="en-US"/>
        </a:p>
      </dgm:t>
    </dgm:pt>
    <dgm:pt modelId="{83C8B955-DF02-4C58-92F0-5E02AD44057F}">
      <dgm:prSet phldrT="[文本]"/>
      <dgm:spPr/>
      <dgm:t>
        <a:bodyPr/>
        <a:lstStyle/>
        <a:p>
          <a:endParaRPr lang="zh-CN" altLang="en-US"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smtClean="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10256F8B-9D92-47DF-A1F6-6EED90C14C08}">
      <dgm:prSet phldrT="[文本]"/>
      <dgm:spPr/>
      <dgm:t>
        <a:bodyPr/>
        <a:lstStyle/>
        <a:p>
          <a:r>
            <a:rPr lang="en-US" altLang="zh-CN" dirty="0" smtClean="0"/>
            <a:t>4</a:t>
          </a:r>
          <a:endParaRPr lang="zh-CN" altLang="en-US" dirty="0"/>
        </a:p>
      </dgm:t>
    </dgm:pt>
    <dgm:pt modelId="{629B6667-01AE-4005-8270-168E501763DF}" type="parTrans" cxnId="{FF8BB9D3-A0FC-4496-A97E-916B4D8803FD}">
      <dgm:prSet/>
      <dgm:spPr/>
      <dgm:t>
        <a:bodyPr/>
        <a:lstStyle/>
        <a:p>
          <a:endParaRPr lang="zh-CN" altLang="en-US"/>
        </a:p>
      </dgm:t>
    </dgm:pt>
    <dgm:pt modelId="{ABD9D0EF-82AD-4A20-AFAD-391DFB29DB0F}" type="sibTrans" cxnId="{FF8BB9D3-A0FC-4496-A97E-916B4D8803FD}">
      <dgm:prSet/>
      <dgm:spPr/>
      <dgm:t>
        <a:bodyPr/>
        <a:lstStyle/>
        <a:p>
          <a:endParaRPr lang="zh-CN" altLang="en-US"/>
        </a:p>
      </dgm:t>
    </dgm:pt>
    <dgm:pt modelId="{A6F4C2CD-48B0-4488-96A5-13A954547DCF}">
      <dgm:prSet/>
      <dgm:spPr/>
      <dgm:t>
        <a:bodyPr/>
        <a:lstStyle/>
        <a:p>
          <a:r>
            <a:rPr lang="zh-CN" altLang="en-US" dirty="0" smtClean="0"/>
            <a:t>数据驱动的机器学习算法流程图实现</a:t>
          </a:r>
          <a:endParaRPr lang="zh-CN" altLang="en-US" dirty="0"/>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C217706C-DA5B-40D3-8D77-1F7FC7EFB45D}">
      <dgm:prSet/>
      <dgm:spPr/>
      <dgm:t>
        <a:bodyPr/>
        <a:lstStyle/>
        <a:p>
          <a:r>
            <a:rPr lang="zh-CN" altLang="en-US" smtClean="0"/>
            <a:t>基于主动学习的多层级交互式特征分析方法</a:t>
          </a:r>
          <a:endParaRPr lang="zh-CN" altLang="en-US"/>
        </a:p>
      </dgm:t>
    </dgm:pt>
    <dgm:pt modelId="{BDDF255E-BB27-4D25-804F-69B26C0ED2AF}" type="parTrans" cxnId="{1F2220ED-FEBF-4AE1-80E9-0D2561ACE301}">
      <dgm:prSet/>
      <dgm:spPr/>
      <dgm:t>
        <a:bodyPr/>
        <a:lstStyle/>
        <a:p>
          <a:endParaRPr lang="zh-CN" altLang="en-US"/>
        </a:p>
      </dgm:t>
    </dgm:pt>
    <dgm:pt modelId="{1E60BBC1-F75A-453A-B612-379FF8C80278}" type="sibTrans" cxnId="{1F2220ED-FEBF-4AE1-80E9-0D2561ACE30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4"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4">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4"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4">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4"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4">
        <dgm:presLayoutVars>
          <dgm:bulletEnabled val="1"/>
        </dgm:presLayoutVars>
      </dgm:prSet>
      <dgm:spPr/>
      <dgm:t>
        <a:bodyPr/>
        <a:lstStyle/>
        <a:p>
          <a:endParaRPr lang="zh-CN" altLang="en-US"/>
        </a:p>
      </dgm:t>
    </dgm:pt>
    <dgm:pt modelId="{0A35C316-759F-4FF3-B886-281DA51014B7}" type="pres">
      <dgm:prSet presAssocID="{C705D978-2F3E-4200-A33A-820536B420E8}" presName="sp" presStyleCnt="0"/>
      <dgm:spPr/>
    </dgm:pt>
    <dgm:pt modelId="{17FF8C9A-77D5-46F3-9E86-90BA37F86F19}" type="pres">
      <dgm:prSet presAssocID="{10256F8B-9D92-47DF-A1F6-6EED90C14C08}" presName="linNode" presStyleCnt="0"/>
      <dgm:spPr/>
    </dgm:pt>
    <dgm:pt modelId="{4A96D6D4-53F0-4428-8A0C-C1E465448E6D}" type="pres">
      <dgm:prSet presAssocID="{10256F8B-9D92-47DF-A1F6-6EED90C14C08}" presName="parentText" presStyleLbl="node1" presStyleIdx="3" presStyleCnt="4" custScaleX="45904" custScaleY="69199">
        <dgm:presLayoutVars>
          <dgm:chMax val="1"/>
          <dgm:bulletEnabled val="1"/>
        </dgm:presLayoutVars>
      </dgm:prSet>
      <dgm:spPr/>
      <dgm:t>
        <a:bodyPr/>
        <a:lstStyle/>
        <a:p>
          <a:endParaRPr lang="zh-CN" altLang="en-US"/>
        </a:p>
      </dgm:t>
    </dgm:pt>
    <dgm:pt modelId="{B011F03C-2A5C-4F1F-8044-992CD4795E67}" type="pres">
      <dgm:prSet presAssocID="{10256F8B-9D92-47DF-A1F6-6EED90C14C08}" presName="descendantText" presStyleLbl="alignAccFollowNode1" presStyleIdx="3" presStyleCnt="4">
        <dgm:presLayoutVars>
          <dgm:bulletEnabled val="1"/>
        </dgm:presLayoutVars>
      </dgm:prSet>
      <dgm:spPr/>
      <dgm:t>
        <a:bodyPr/>
        <a:lstStyle/>
        <a:p>
          <a:endParaRPr lang="zh-CN" altLang="en-US"/>
        </a:p>
      </dgm:t>
    </dgm:pt>
  </dgm:ptLst>
  <dgm:cxnLst>
    <dgm:cxn modelId="{011B58D0-DBC9-41D9-9B12-408625735383}" srcId="{1AAAD8F7-AD5B-482A-9653-84E3A03A9359}" destId="{66C03458-E0AE-4EFB-85D1-9516F42AECA9}" srcOrd="1" destOrd="0" parTransId="{C2615BC2-5AB7-4CA8-8A8D-9FA9F0DC36D4}" sibTransId="{F4E8AFC3-76CB-4F35-8C22-21126745189F}"/>
    <dgm:cxn modelId="{5E8FC859-E8CE-4B61-A841-F69160B0382B}" srcId="{1AAAD8F7-AD5B-482A-9653-84E3A03A9359}" destId="{DB6A3EDB-4368-4C52-B729-00ADE56B6FDC}" srcOrd="2" destOrd="0" parTransId="{1DE3DA00-9E22-4E55-99E8-571CE0CC24D5}" sibTransId="{C705D978-2F3E-4200-A33A-820536B420E8}"/>
    <dgm:cxn modelId="{666824B5-6786-4D8F-B853-9AC09778947F}" srcId="{1D6078A9-2A84-4122-B3AF-F3388AA039DE}" destId="{8B9A6C73-724E-4E29-BA88-CB89B42074DF}" srcOrd="0" destOrd="0" parTransId="{EFB2514E-F271-45BA-8EE0-86A69901E43C}" sibTransId="{21248805-A5DF-4F3A-B986-4B9B440AAD0F}"/>
    <dgm:cxn modelId="{7AC82860-015B-411A-B263-917588172746}" type="presOf" srcId="{DB6A3EDB-4368-4C52-B729-00ADE56B6FDC}" destId="{BD23F958-FD00-4AFF-86E8-893B3FA92F5C}" srcOrd="0" destOrd="0" presId="urn:microsoft.com/office/officeart/2005/8/layout/vList5"/>
    <dgm:cxn modelId="{FF8BB9D3-A0FC-4496-A97E-916B4D8803FD}" srcId="{1AAAD8F7-AD5B-482A-9653-84E3A03A9359}" destId="{10256F8B-9D92-47DF-A1F6-6EED90C14C08}" srcOrd="3" destOrd="0" parTransId="{629B6667-01AE-4005-8270-168E501763DF}" sibTransId="{ABD9D0EF-82AD-4A20-AFAD-391DFB29DB0F}"/>
    <dgm:cxn modelId="{FC2DADD1-0DB4-4C2A-8B92-9275DD351430}" type="presOf" srcId="{10256F8B-9D92-47DF-A1F6-6EED90C14C08}" destId="{4A96D6D4-53F0-4428-8A0C-C1E465448E6D}" srcOrd="0" destOrd="0" presId="urn:microsoft.com/office/officeart/2005/8/layout/vList5"/>
    <dgm:cxn modelId="{844EF78F-01A9-4AB6-AF17-55A90380B338}" type="presOf" srcId="{C217706C-DA5B-40D3-8D77-1F7FC7EFB45D}" destId="{B011F03C-2A5C-4F1F-8044-992CD4795E67}" srcOrd="0" destOrd="1" presId="urn:microsoft.com/office/officeart/2005/8/layout/vList5"/>
    <dgm:cxn modelId="{7B2C0B20-2AE0-478D-9B89-737571B36E63}" srcId="{10256F8B-9D92-47DF-A1F6-6EED90C14C08}" destId="{1ED9AA18-F0D4-4A6E-AF08-169B1F11EF5C}" srcOrd="0" destOrd="0" parTransId="{9D35931F-AF71-4846-A53B-E399A9EDFC3B}" sibTransId="{CD169CC8-6940-4599-83AE-FCF00DF4D3FD}"/>
    <dgm:cxn modelId="{15AF3AC2-A5D0-4B7B-9482-723CD82092E7}" type="presOf" srcId="{1ED9AA18-F0D4-4A6E-AF08-169B1F11EF5C}" destId="{B011F03C-2A5C-4F1F-8044-992CD4795E67}" srcOrd="0" destOrd="0" presId="urn:microsoft.com/office/officeart/2005/8/layout/vList5"/>
    <dgm:cxn modelId="{BFD64ECC-676A-491A-A466-2D844CF09761}" type="presOf" srcId="{66C03458-E0AE-4EFB-85D1-9516F42AECA9}" destId="{EB6E9506-1B36-4903-99D6-16F3A65892F1}" srcOrd="0" destOrd="0" presId="urn:microsoft.com/office/officeart/2005/8/layout/vList5"/>
    <dgm:cxn modelId="{6936E072-492A-4189-9000-6C8C2C62699A}" type="presOf" srcId="{8B9A6C73-724E-4E29-BA88-CB89B42074DF}" destId="{9F718106-649B-4A83-A511-3398463A7101}" srcOrd="0" destOrd="0" presId="urn:microsoft.com/office/officeart/2005/8/layout/vList5"/>
    <dgm:cxn modelId="{1F2220ED-FEBF-4AE1-80E9-0D2561ACE301}" srcId="{10256F8B-9D92-47DF-A1F6-6EED90C14C08}" destId="{C217706C-DA5B-40D3-8D77-1F7FC7EFB45D}" srcOrd="1" destOrd="0" parTransId="{BDDF255E-BB27-4D25-804F-69B26C0ED2AF}" sibTransId="{1E60BBC1-F75A-453A-B612-379FF8C80278}"/>
    <dgm:cxn modelId="{815052AD-5B18-46ED-AB6B-F8B54D434856}" type="presOf" srcId="{83C8B955-DF02-4C58-92F0-5E02AD44057F}" destId="{A6226E4F-96B1-48DF-A54D-3165909A74CC}" srcOrd="0" destOrd="0" presId="urn:microsoft.com/office/officeart/2005/8/layout/vList5"/>
    <dgm:cxn modelId="{9F798721-75DB-46DB-B95B-B7B53ED601DE}" type="presOf" srcId="{1AAAD8F7-AD5B-482A-9653-84E3A03A9359}" destId="{200B5BAD-CEF9-4C2E-87B2-CF825C65A92A}" srcOrd="0" destOrd="0" presId="urn:microsoft.com/office/officeart/2005/8/layout/vList5"/>
    <dgm:cxn modelId="{D5FC10A3-FFBF-4C4A-9E2F-BBDF653F6AC1}" srcId="{DB6A3EDB-4368-4C52-B729-00ADE56B6FDC}" destId="{A6F4C2CD-48B0-4488-96A5-13A954547DCF}" srcOrd="1" destOrd="0" parTransId="{524991EF-276C-40E2-B92F-7BC53F644CFC}" sibTransId="{31D6EBD3-D959-4D5E-9B31-26CC3DE61094}"/>
    <dgm:cxn modelId="{24994971-B445-44D2-8D5C-7EEE6D7B5CD5}" type="presOf" srcId="{1D6078A9-2A84-4122-B3AF-F3388AA039DE}" destId="{07D5B6CA-6C2B-43F7-8E34-991DCAD7BF1A}" srcOrd="0" destOrd="0" presId="urn:microsoft.com/office/officeart/2005/8/layout/vList5"/>
    <dgm:cxn modelId="{7B701DE2-E13B-437B-A641-F50936F03870}" type="presOf" srcId="{853B259F-782F-41F4-B2D6-7057D67FB728}" destId="{E444D180-DE90-4BF5-ABA9-D2AE0740F6F8}"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842E88BB-390C-4C26-AEF0-D8BE333828F0}" type="presOf" srcId="{A6F4C2CD-48B0-4488-96A5-13A954547DCF}" destId="{A6226E4F-96B1-48DF-A54D-3165909A74CC}" srcOrd="0" destOrd="1" presId="urn:microsoft.com/office/officeart/2005/8/layout/vList5"/>
    <dgm:cxn modelId="{EF97169A-729B-4BEF-AF1E-DE62C7ABA182}" srcId="{66C03458-E0AE-4EFB-85D1-9516F42AECA9}" destId="{853B259F-782F-41F4-B2D6-7057D67FB728}" srcOrd="0" destOrd="0" parTransId="{048C5C44-7A56-47F5-823F-EBBDF5C8C5C0}" sibTransId="{121F40ED-6365-4481-BA5C-029E249A14C8}"/>
    <dgm:cxn modelId="{15F76F16-ABF8-436F-B88D-DAEA14056F65}" srcId="{1AAAD8F7-AD5B-482A-9653-84E3A03A9359}" destId="{1D6078A9-2A84-4122-B3AF-F3388AA039DE}" srcOrd="0" destOrd="0" parTransId="{E1A5FA75-C240-44AC-A0C8-14EAFE9A0198}" sibTransId="{E2A0815F-EC4E-4A8D-83C5-97BF35465C29}"/>
    <dgm:cxn modelId="{A4D401F8-0896-49FE-BF21-1B2C1E622C5A}" type="presParOf" srcId="{200B5BAD-CEF9-4C2E-87B2-CF825C65A92A}" destId="{90BCF22A-20E1-4678-B76A-4B3D2E1B21A8}" srcOrd="0" destOrd="0" presId="urn:microsoft.com/office/officeart/2005/8/layout/vList5"/>
    <dgm:cxn modelId="{A44516E9-E9F8-4989-A95D-A323E2485D56}" type="presParOf" srcId="{90BCF22A-20E1-4678-B76A-4B3D2E1B21A8}" destId="{07D5B6CA-6C2B-43F7-8E34-991DCAD7BF1A}" srcOrd="0" destOrd="0" presId="urn:microsoft.com/office/officeart/2005/8/layout/vList5"/>
    <dgm:cxn modelId="{78537894-1B02-495F-98CA-6C397132A281}" type="presParOf" srcId="{90BCF22A-20E1-4678-B76A-4B3D2E1B21A8}" destId="{9F718106-649B-4A83-A511-3398463A7101}" srcOrd="1" destOrd="0" presId="urn:microsoft.com/office/officeart/2005/8/layout/vList5"/>
    <dgm:cxn modelId="{FD6AC191-FA09-4A92-8F6C-BA1952BAD118}" type="presParOf" srcId="{200B5BAD-CEF9-4C2E-87B2-CF825C65A92A}" destId="{AC628D3F-B519-4550-BB44-9D44BE398B7C}" srcOrd="1" destOrd="0" presId="urn:microsoft.com/office/officeart/2005/8/layout/vList5"/>
    <dgm:cxn modelId="{4A287989-ECDA-4FFF-BE1D-E2E964352743}" type="presParOf" srcId="{200B5BAD-CEF9-4C2E-87B2-CF825C65A92A}" destId="{BB8C9961-8DB1-4D44-BAAD-66E196C660FF}" srcOrd="2" destOrd="0" presId="urn:microsoft.com/office/officeart/2005/8/layout/vList5"/>
    <dgm:cxn modelId="{452934FE-6BB9-44C1-80F7-3533D2877D18}" type="presParOf" srcId="{BB8C9961-8DB1-4D44-BAAD-66E196C660FF}" destId="{EB6E9506-1B36-4903-99D6-16F3A65892F1}" srcOrd="0" destOrd="0" presId="urn:microsoft.com/office/officeart/2005/8/layout/vList5"/>
    <dgm:cxn modelId="{47E65666-7CD1-4CEA-8A46-9765B23DF95E}" type="presParOf" srcId="{BB8C9961-8DB1-4D44-BAAD-66E196C660FF}" destId="{E444D180-DE90-4BF5-ABA9-D2AE0740F6F8}" srcOrd="1" destOrd="0" presId="urn:microsoft.com/office/officeart/2005/8/layout/vList5"/>
    <dgm:cxn modelId="{A21EBB9C-11FB-42D7-BC65-FFB35AA5BC6A}" type="presParOf" srcId="{200B5BAD-CEF9-4C2E-87B2-CF825C65A92A}" destId="{1A8927C8-C5CC-4481-844E-3CD9E2F91B45}" srcOrd="3" destOrd="0" presId="urn:microsoft.com/office/officeart/2005/8/layout/vList5"/>
    <dgm:cxn modelId="{56FA28C9-3649-4E63-8BC5-4254E6F2917F}" type="presParOf" srcId="{200B5BAD-CEF9-4C2E-87B2-CF825C65A92A}" destId="{B50704E7-5D01-4480-8985-0F4741129159}" srcOrd="4" destOrd="0" presId="urn:microsoft.com/office/officeart/2005/8/layout/vList5"/>
    <dgm:cxn modelId="{E724FE14-496A-4F78-B3FA-C311BD07AC4E}" type="presParOf" srcId="{B50704E7-5D01-4480-8985-0F4741129159}" destId="{BD23F958-FD00-4AFF-86E8-893B3FA92F5C}" srcOrd="0" destOrd="0" presId="urn:microsoft.com/office/officeart/2005/8/layout/vList5"/>
    <dgm:cxn modelId="{11C12612-887A-473A-938E-12A8C8814F10}" type="presParOf" srcId="{B50704E7-5D01-4480-8985-0F4741129159}" destId="{A6226E4F-96B1-48DF-A54D-3165909A74CC}" srcOrd="1" destOrd="0" presId="urn:microsoft.com/office/officeart/2005/8/layout/vList5"/>
    <dgm:cxn modelId="{7E7D8E7C-B1DB-4821-9F65-0B2718C7A1E7}" type="presParOf" srcId="{200B5BAD-CEF9-4C2E-87B2-CF825C65A92A}" destId="{0A35C316-759F-4FF3-B886-281DA51014B7}" srcOrd="5" destOrd="0" presId="urn:microsoft.com/office/officeart/2005/8/layout/vList5"/>
    <dgm:cxn modelId="{21A750C4-9604-4DCE-BC98-5DB766206DC8}" type="presParOf" srcId="{200B5BAD-CEF9-4C2E-87B2-CF825C65A92A}" destId="{17FF8C9A-77D5-46F3-9E86-90BA37F86F19}" srcOrd="6" destOrd="0" presId="urn:microsoft.com/office/officeart/2005/8/layout/vList5"/>
    <dgm:cxn modelId="{64474903-B720-4E58-A518-A156AB888164}" type="presParOf" srcId="{17FF8C9A-77D5-46F3-9E86-90BA37F86F19}" destId="{4A96D6D4-53F0-4428-8A0C-C1E465448E6D}" srcOrd="0" destOrd="0" presId="urn:microsoft.com/office/officeart/2005/8/layout/vList5"/>
    <dgm:cxn modelId="{C1E5AC01-43AB-4225-8CC2-9EC393CCB8C0}" type="presParOf" srcId="{17FF8C9A-77D5-46F3-9E86-90BA37F86F19}" destId="{B011F03C-2A5C-4F1F-8044-992CD4795E6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71052" y="374831"/>
          <a:ext cx="1358823" cy="1358823"/>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71052" y="374831"/>
          <a:ext cx="1358823" cy="1358823"/>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71052" y="374831"/>
          <a:ext cx="1358823" cy="1358823"/>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71052" y="374831"/>
          <a:ext cx="1358823" cy="1358823"/>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71052" y="374831"/>
          <a:ext cx="1358823" cy="1358823"/>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37769" y="741548"/>
          <a:ext cx="625390" cy="62539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蠕变性能</a:t>
          </a:r>
          <a:endParaRPr lang="zh-CN" altLang="en-US" sz="1300" kern="1200" dirty="0"/>
        </a:p>
      </dsp:txBody>
      <dsp:txXfrm>
        <a:off x="629355" y="833134"/>
        <a:ext cx="442218" cy="442218"/>
      </dsp:txXfrm>
    </dsp:sp>
    <dsp:sp modelId="{517ABFBA-4E0D-4BE7-B229-3797C115DB4D}">
      <dsp:nvSpPr>
        <dsp:cNvPr id="0" name=""/>
        <dsp:cNvSpPr/>
      </dsp:nvSpPr>
      <dsp:spPr>
        <a:xfrm>
          <a:off x="631577" y="171705"/>
          <a:ext cx="437773" cy="43777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成分</a:t>
          </a:r>
          <a:endParaRPr lang="zh-CN" altLang="en-US" sz="700" kern="1200" dirty="0"/>
        </a:p>
      </dsp:txBody>
      <dsp:txXfrm>
        <a:off x="695687" y="235815"/>
        <a:ext cx="309553" cy="309553"/>
      </dsp:txXfrm>
    </dsp:sp>
    <dsp:sp modelId="{331B85EC-7C50-4F61-806E-5DC3B2D805D8}">
      <dsp:nvSpPr>
        <dsp:cNvPr id="0" name=""/>
        <dsp:cNvSpPr/>
      </dsp:nvSpPr>
      <dsp:spPr>
        <a:xfrm>
          <a:off x="1262748" y="630277"/>
          <a:ext cx="437773" cy="437773"/>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应力</a:t>
          </a:r>
          <a:endParaRPr lang="zh-CN" altLang="en-US" sz="700" kern="1200" dirty="0"/>
        </a:p>
      </dsp:txBody>
      <dsp:txXfrm>
        <a:off x="1326858" y="694387"/>
        <a:ext cx="309553" cy="309553"/>
      </dsp:txXfrm>
    </dsp:sp>
    <dsp:sp modelId="{8FF77C59-D311-4785-BA98-C48284A4260C}">
      <dsp:nvSpPr>
        <dsp:cNvPr id="0" name=""/>
        <dsp:cNvSpPr/>
      </dsp:nvSpPr>
      <dsp:spPr>
        <a:xfrm>
          <a:off x="1021662" y="1372262"/>
          <a:ext cx="437773" cy="437773"/>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晶格错配度</a:t>
          </a:r>
          <a:endParaRPr lang="zh-CN" altLang="en-US" sz="700" kern="1200" dirty="0"/>
        </a:p>
      </dsp:txBody>
      <dsp:txXfrm>
        <a:off x="1085772" y="1436372"/>
        <a:ext cx="309553" cy="309553"/>
      </dsp:txXfrm>
    </dsp:sp>
    <dsp:sp modelId="{63BBFADA-00AA-4C15-BB20-06DBBDBCCF18}">
      <dsp:nvSpPr>
        <dsp:cNvPr id="0" name=""/>
        <dsp:cNvSpPr/>
      </dsp:nvSpPr>
      <dsp:spPr>
        <a:xfrm>
          <a:off x="241493" y="1372262"/>
          <a:ext cx="437773" cy="437773"/>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温度</a:t>
          </a:r>
          <a:endParaRPr lang="zh-CN" altLang="en-US" sz="700" kern="1200" dirty="0"/>
        </a:p>
      </dsp:txBody>
      <dsp:txXfrm>
        <a:off x="305603" y="1436372"/>
        <a:ext cx="309553" cy="309553"/>
      </dsp:txXfrm>
    </dsp:sp>
    <dsp:sp modelId="{8648740D-CCC2-4679-AEEC-78FD69374AE9}">
      <dsp:nvSpPr>
        <dsp:cNvPr id="0" name=""/>
        <dsp:cNvSpPr/>
      </dsp:nvSpPr>
      <dsp:spPr>
        <a:xfrm>
          <a:off x="407" y="630277"/>
          <a:ext cx="437773" cy="437773"/>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其他</a:t>
          </a:r>
          <a:endParaRPr lang="zh-CN" altLang="en-US" sz="700" kern="1200" dirty="0"/>
        </a:p>
      </dsp:txBody>
      <dsp:txXfrm>
        <a:off x="64517" y="694387"/>
        <a:ext cx="309553" cy="3095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5810806" y="-889533"/>
          <a:ext cx="6919379" cy="6919379"/>
        </a:xfrm>
        <a:prstGeom prst="blockArc">
          <a:avLst>
            <a:gd name="adj1" fmla="val 18900000"/>
            <a:gd name="adj2" fmla="val 2700000"/>
            <a:gd name="adj3" fmla="val 31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13475" y="514031"/>
          <a:ext cx="5192252" cy="1028062"/>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高温合金数据驱动的机器学习</a:t>
          </a:r>
          <a:endParaRPr lang="zh-CN" altLang="en-US" sz="2400" kern="1200" dirty="0"/>
        </a:p>
      </dsp:txBody>
      <dsp:txXfrm>
        <a:off x="713475" y="514031"/>
        <a:ext cx="5192252" cy="1028062"/>
      </dsp:txXfrm>
    </dsp:sp>
    <dsp:sp modelId="{2C32AA3C-C21E-444B-8009-13B7F44A3DFC}">
      <dsp:nvSpPr>
        <dsp:cNvPr id="0" name=""/>
        <dsp:cNvSpPr/>
      </dsp:nvSpPr>
      <dsp:spPr>
        <a:xfrm>
          <a:off x="71193" y="376193"/>
          <a:ext cx="1285078" cy="1285078"/>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087175" y="2056124"/>
          <a:ext cx="4818551" cy="1028062"/>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机器学习</a:t>
          </a:r>
          <a:r>
            <a:rPr lang="en-US" altLang="zh-CN" sz="2400" kern="1200" dirty="0"/>
            <a:t>/</a:t>
          </a:r>
          <a:r>
            <a:rPr lang="zh-CN" altLang="en-US" sz="2400" kern="1200" dirty="0"/>
            <a:t>数据挖掘算法研究</a:t>
          </a:r>
        </a:p>
      </dsp:txBody>
      <dsp:txXfrm>
        <a:off x="1087175" y="2056124"/>
        <a:ext cx="4818551" cy="1028062"/>
      </dsp:txXfrm>
    </dsp:sp>
    <dsp:sp modelId="{D5EA4CD6-8560-493F-8996-3B38ECA26A5D}">
      <dsp:nvSpPr>
        <dsp:cNvPr id="0" name=""/>
        <dsp:cNvSpPr/>
      </dsp:nvSpPr>
      <dsp:spPr>
        <a:xfrm>
          <a:off x="444636" y="1927617"/>
          <a:ext cx="1285078" cy="1285078"/>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7E3DA87E-49F4-41FE-A2E3-5F70EB576B26}">
      <dsp:nvSpPr>
        <dsp:cNvPr id="0" name=""/>
        <dsp:cNvSpPr/>
      </dsp:nvSpPr>
      <dsp:spPr>
        <a:xfrm>
          <a:off x="730350" y="3502084"/>
          <a:ext cx="5192252" cy="1028062"/>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平台建设</a:t>
          </a:r>
          <a:endParaRPr lang="en-US" altLang="zh-CN" sz="2400" kern="1200" dirty="0"/>
        </a:p>
      </dsp:txBody>
      <dsp:txXfrm>
        <a:off x="730350" y="3502084"/>
        <a:ext cx="5192252" cy="1028062"/>
      </dsp:txXfrm>
    </dsp:sp>
    <dsp:sp modelId="{FB11C3B6-15A0-4B21-BFB5-81361BF8D49D}">
      <dsp:nvSpPr>
        <dsp:cNvPr id="0" name=""/>
        <dsp:cNvSpPr/>
      </dsp:nvSpPr>
      <dsp:spPr>
        <a:xfrm>
          <a:off x="70936" y="3469710"/>
          <a:ext cx="1285078" cy="1285078"/>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5810806" y="-876812"/>
          <a:ext cx="6919379" cy="6919379"/>
        </a:xfrm>
        <a:prstGeom prst="blockArc">
          <a:avLst>
            <a:gd name="adj1" fmla="val 18900000"/>
            <a:gd name="adj2" fmla="val 2700000"/>
            <a:gd name="adj3" fmla="val 31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13475" y="96883"/>
          <a:ext cx="5192252" cy="18878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t" anchorCtr="0">
          <a:noAutofit/>
        </a:bodyPr>
        <a:lstStyle/>
        <a:p>
          <a:pPr lvl="0" algn="l" defTabSz="1066800">
            <a:lnSpc>
              <a:spcPct val="90000"/>
            </a:lnSpc>
            <a:spcBef>
              <a:spcPct val="0"/>
            </a:spcBef>
            <a:spcAft>
              <a:spcPct val="35000"/>
            </a:spcAft>
          </a:pPr>
          <a:r>
            <a:rPr lang="zh-CN" altLang="en-US" sz="2400" kern="1200" dirty="0" smtClean="0"/>
            <a:t>高温合金数据驱动的机器学习</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smtClean="0"/>
            <a:t>1.</a:t>
          </a:r>
          <a:r>
            <a:rPr lang="zh-CN" altLang="en-US" sz="2400" kern="1200" dirty="0" smtClean="0"/>
            <a:t>晶格错配度预测</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smtClean="0"/>
            <a:t>2.</a:t>
          </a:r>
          <a:r>
            <a:rPr lang="zh-CN" altLang="en-US" sz="2400" kern="1200" dirty="0" smtClean="0"/>
            <a:t>形成焓预测与寻优</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smtClean="0"/>
            <a:t>3.</a:t>
          </a:r>
          <a:r>
            <a:rPr lang="zh-CN" altLang="en-US" sz="2400" kern="1200" dirty="0" smtClean="0"/>
            <a:t>蠕变寿命预测</a:t>
          </a:r>
          <a:endParaRPr lang="zh-CN" altLang="en-US" sz="2400" kern="1200" dirty="0"/>
        </a:p>
      </dsp:txBody>
      <dsp:txXfrm>
        <a:off x="713475" y="96883"/>
        <a:ext cx="5192252" cy="1887800"/>
      </dsp:txXfrm>
    </dsp:sp>
    <dsp:sp modelId="{2C32AA3C-C21E-444B-8009-13B7F44A3DFC}">
      <dsp:nvSpPr>
        <dsp:cNvPr id="0" name=""/>
        <dsp:cNvSpPr/>
      </dsp:nvSpPr>
      <dsp:spPr>
        <a:xfrm>
          <a:off x="71193" y="388914"/>
          <a:ext cx="1285078" cy="1285078"/>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087175" y="2068845"/>
          <a:ext cx="4818551" cy="1028062"/>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机器学习</a:t>
          </a:r>
          <a:r>
            <a:rPr lang="en-US" altLang="zh-CN" sz="2400" kern="1200" dirty="0"/>
            <a:t>/</a:t>
          </a:r>
          <a:r>
            <a:rPr lang="zh-CN" altLang="en-US" sz="2400" kern="1200" dirty="0"/>
            <a:t>数据挖掘算法研究</a:t>
          </a:r>
        </a:p>
      </dsp:txBody>
      <dsp:txXfrm>
        <a:off x="1087175" y="2068845"/>
        <a:ext cx="4818551" cy="1028062"/>
      </dsp:txXfrm>
    </dsp:sp>
    <dsp:sp modelId="{D5EA4CD6-8560-493F-8996-3B38ECA26A5D}">
      <dsp:nvSpPr>
        <dsp:cNvPr id="0" name=""/>
        <dsp:cNvSpPr/>
      </dsp:nvSpPr>
      <dsp:spPr>
        <a:xfrm>
          <a:off x="444636" y="1940338"/>
          <a:ext cx="1285078" cy="1285078"/>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7E3DA87E-49F4-41FE-A2E3-5F70EB576B26}">
      <dsp:nvSpPr>
        <dsp:cNvPr id="0" name=""/>
        <dsp:cNvSpPr/>
      </dsp:nvSpPr>
      <dsp:spPr>
        <a:xfrm>
          <a:off x="730350" y="3514805"/>
          <a:ext cx="5192252" cy="1028062"/>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平台建设</a:t>
          </a:r>
          <a:endParaRPr lang="en-US" altLang="zh-CN" sz="2400" kern="1200" dirty="0"/>
        </a:p>
      </dsp:txBody>
      <dsp:txXfrm>
        <a:off x="730350" y="3514805"/>
        <a:ext cx="5192252" cy="1028062"/>
      </dsp:txXfrm>
    </dsp:sp>
    <dsp:sp modelId="{FB11C3B6-15A0-4B21-BFB5-81361BF8D49D}">
      <dsp:nvSpPr>
        <dsp:cNvPr id="0" name=""/>
        <dsp:cNvSpPr/>
      </dsp:nvSpPr>
      <dsp:spPr>
        <a:xfrm>
          <a:off x="70936" y="3482431"/>
          <a:ext cx="1285078" cy="1285078"/>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8DA1-F9EC-4281-8038-05371F6F17FC}">
      <dsp:nvSpPr>
        <dsp:cNvPr id="0" name=""/>
        <dsp:cNvSpPr/>
      </dsp:nvSpPr>
      <dsp:spPr>
        <a:xfrm>
          <a:off x="0" y="543775"/>
          <a:ext cx="8958970" cy="667457"/>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A002E-33C6-4B0D-9A8A-5FD662805865}">
      <dsp:nvSpPr>
        <dsp:cNvPr id="0" name=""/>
        <dsp:cNvSpPr/>
      </dsp:nvSpPr>
      <dsp:spPr>
        <a:xfrm>
          <a:off x="0" y="459152"/>
          <a:ext cx="3933110" cy="70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1" kern="1200" dirty="0" smtClean="0"/>
            <a:t>鲁老师团队工作</a:t>
          </a:r>
          <a:endParaRPr lang="zh-CN" altLang="en-US" sz="1800" b="1" kern="1200" dirty="0"/>
        </a:p>
      </dsp:txBody>
      <dsp:txXfrm>
        <a:off x="0" y="459152"/>
        <a:ext cx="3933110" cy="702003"/>
      </dsp:txXfrm>
    </dsp:sp>
    <dsp:sp modelId="{C5C63CE1-00F3-46B1-9412-F03D4A0130E8}">
      <dsp:nvSpPr>
        <dsp:cNvPr id="0" name=""/>
        <dsp:cNvSpPr/>
      </dsp:nvSpPr>
      <dsp:spPr>
        <a:xfrm>
          <a:off x="1878903" y="789753"/>
          <a:ext cx="175500" cy="1755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C13224-750C-42E8-BF3F-AA44EE4E28B9}">
      <dsp:nvSpPr>
        <dsp:cNvPr id="0" name=""/>
        <dsp:cNvSpPr/>
      </dsp:nvSpPr>
      <dsp:spPr>
        <a:xfrm>
          <a:off x="4246048" y="646172"/>
          <a:ext cx="3933110" cy="70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zh-CN" altLang="en-US" sz="1800" b="1" kern="1200" dirty="0" smtClean="0"/>
            <a:t>刘老师团队工作</a:t>
          </a:r>
          <a:endParaRPr lang="zh-CN" altLang="en-US" sz="1800" b="1" kern="1200" dirty="0"/>
        </a:p>
      </dsp:txBody>
      <dsp:txXfrm>
        <a:off x="4246048" y="646172"/>
        <a:ext cx="3933110" cy="702003"/>
      </dsp:txXfrm>
    </dsp:sp>
    <dsp:sp modelId="{436D2E8C-3BEA-4108-A482-9FE8D6B1742B}">
      <dsp:nvSpPr>
        <dsp:cNvPr id="0" name=""/>
        <dsp:cNvSpPr/>
      </dsp:nvSpPr>
      <dsp:spPr>
        <a:xfrm>
          <a:off x="6008669" y="789753"/>
          <a:ext cx="175500" cy="175500"/>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098" y="30799"/>
          <a:ext cx="1408859" cy="619832"/>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数据清洗</a:t>
          </a:r>
        </a:p>
      </dsp:txBody>
      <dsp:txXfrm>
        <a:off x="3098" y="30799"/>
        <a:ext cx="1408859" cy="413221"/>
      </dsp:txXfrm>
    </dsp:sp>
    <dsp:sp modelId="{882AAB93-9174-4C85-BA68-ED05BFC340F9}">
      <dsp:nvSpPr>
        <dsp:cNvPr id="0" name=""/>
        <dsp:cNvSpPr/>
      </dsp:nvSpPr>
      <dsp:spPr>
        <a:xfrm>
          <a:off x="291660" y="444021"/>
          <a:ext cx="1408859" cy="8064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筛选数据</a:t>
          </a:r>
        </a:p>
        <a:p>
          <a:pPr marL="57150" lvl="1" indent="-57150" algn="l" defTabSz="488950">
            <a:lnSpc>
              <a:spcPct val="90000"/>
            </a:lnSpc>
            <a:spcBef>
              <a:spcPct val="0"/>
            </a:spcBef>
            <a:spcAft>
              <a:spcPct val="15000"/>
            </a:spcAft>
            <a:buChar char="••"/>
          </a:pPr>
          <a:r>
            <a:rPr lang="zh-CN" altLang="en-US" sz="1100" kern="1200" dirty="0"/>
            <a:t>空缺值补全</a:t>
          </a:r>
        </a:p>
        <a:p>
          <a:pPr marL="57150" lvl="1" indent="-57150" algn="l" defTabSz="488950">
            <a:lnSpc>
              <a:spcPct val="90000"/>
            </a:lnSpc>
            <a:spcBef>
              <a:spcPct val="0"/>
            </a:spcBef>
            <a:spcAft>
              <a:spcPct val="15000"/>
            </a:spcAft>
            <a:buChar char="••"/>
          </a:pPr>
          <a:r>
            <a:rPr lang="zh-CN" altLang="en-US" sz="1100" kern="1200" dirty="0"/>
            <a:t>删除异常数据</a:t>
          </a:r>
        </a:p>
      </dsp:txBody>
      <dsp:txXfrm>
        <a:off x="315279" y="467640"/>
        <a:ext cx="1361621" cy="759162"/>
      </dsp:txXfrm>
    </dsp:sp>
    <dsp:sp modelId="{F1B64CA7-938F-4B73-9595-7BA3E9F58CA4}">
      <dsp:nvSpPr>
        <dsp:cNvPr id="0" name=""/>
        <dsp:cNvSpPr/>
      </dsp:nvSpPr>
      <dsp:spPr>
        <a:xfrm>
          <a:off x="1625535" y="62027"/>
          <a:ext cx="452785" cy="350765"/>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625535" y="132180"/>
        <a:ext cx="347556" cy="210459"/>
      </dsp:txXfrm>
    </dsp:sp>
    <dsp:sp modelId="{9E4B3084-4521-4BF6-85F5-D8B2E97C1E9B}">
      <dsp:nvSpPr>
        <dsp:cNvPr id="0" name=""/>
        <dsp:cNvSpPr/>
      </dsp:nvSpPr>
      <dsp:spPr>
        <a:xfrm>
          <a:off x="2266269" y="30799"/>
          <a:ext cx="1408859" cy="619832"/>
        </a:xfrm>
        <a:prstGeom prst="roundRect">
          <a:avLst>
            <a:gd name="adj" fmla="val 10000"/>
          </a:avLst>
        </a:prstGeom>
        <a:solidFill>
          <a:schemeClr val="accent3">
            <a:shade val="80000"/>
            <a:hueOff val="109454"/>
            <a:satOff val="-716"/>
            <a:lumOff val="122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数据变换</a:t>
          </a:r>
        </a:p>
      </dsp:txBody>
      <dsp:txXfrm>
        <a:off x="2266269" y="30799"/>
        <a:ext cx="1408859" cy="413221"/>
      </dsp:txXfrm>
    </dsp:sp>
    <dsp:sp modelId="{6340DEB0-987A-4E3E-A4B0-EBCE990AB663}">
      <dsp:nvSpPr>
        <dsp:cNvPr id="0" name=""/>
        <dsp:cNvSpPr/>
      </dsp:nvSpPr>
      <dsp:spPr>
        <a:xfrm>
          <a:off x="2554831" y="444021"/>
          <a:ext cx="1408859" cy="8064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09454"/>
              <a:satOff val="-716"/>
              <a:lumOff val="122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计算新属性</a:t>
          </a:r>
        </a:p>
        <a:p>
          <a:pPr marL="57150" lvl="1" indent="-57150" algn="l" defTabSz="488950">
            <a:lnSpc>
              <a:spcPct val="90000"/>
            </a:lnSpc>
            <a:spcBef>
              <a:spcPct val="0"/>
            </a:spcBef>
            <a:spcAft>
              <a:spcPct val="15000"/>
            </a:spcAft>
            <a:buChar char="••"/>
          </a:pPr>
          <a:r>
            <a:rPr lang="zh-CN" altLang="en-US" sz="1100" kern="1200" dirty="0"/>
            <a:t>数据归一化</a:t>
          </a:r>
        </a:p>
      </dsp:txBody>
      <dsp:txXfrm>
        <a:off x="2578450" y="467640"/>
        <a:ext cx="1361621" cy="759162"/>
      </dsp:txXfrm>
    </dsp:sp>
    <dsp:sp modelId="{E313F30D-804A-4B7C-A7A9-8E5AE7326E91}">
      <dsp:nvSpPr>
        <dsp:cNvPr id="0" name=""/>
        <dsp:cNvSpPr/>
      </dsp:nvSpPr>
      <dsp:spPr>
        <a:xfrm rot="21580130">
          <a:off x="3894607" y="46450"/>
          <a:ext cx="465379" cy="350765"/>
        </a:xfrm>
        <a:prstGeom prst="rightArrow">
          <a:avLst>
            <a:gd name="adj1" fmla="val 60000"/>
            <a:gd name="adj2" fmla="val 50000"/>
          </a:avLst>
        </a:prstGeom>
        <a:solidFill>
          <a:schemeClr val="accent3">
            <a:shade val="90000"/>
            <a:hueOff val="218894"/>
            <a:satOff val="-3532"/>
            <a:lumOff val="21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894608" y="116907"/>
        <a:ext cx="360150" cy="210459"/>
      </dsp:txXfrm>
    </dsp:sp>
    <dsp:sp modelId="{87E90DFA-426B-4175-8DFE-65BC68000024}">
      <dsp:nvSpPr>
        <dsp:cNvPr id="0" name=""/>
        <dsp:cNvSpPr/>
      </dsp:nvSpPr>
      <dsp:spPr>
        <a:xfrm>
          <a:off x="4553124" y="0"/>
          <a:ext cx="1408859" cy="619832"/>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数据规约</a:t>
          </a:r>
        </a:p>
      </dsp:txBody>
      <dsp:txXfrm>
        <a:off x="4553124" y="0"/>
        <a:ext cx="1408859" cy="413221"/>
      </dsp:txXfrm>
    </dsp:sp>
    <dsp:sp modelId="{51E39A60-263A-4886-BE80-67F2027F85E4}">
      <dsp:nvSpPr>
        <dsp:cNvPr id="0" name=""/>
        <dsp:cNvSpPr/>
      </dsp:nvSpPr>
      <dsp:spPr>
        <a:xfrm>
          <a:off x="4818003" y="444021"/>
          <a:ext cx="1408859" cy="8064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8907"/>
              <a:satOff val="-1431"/>
              <a:lumOff val="24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去除稀疏属性</a:t>
          </a:r>
          <a:r>
            <a:rPr lang="en-US" altLang="zh-CN" sz="1100" kern="1200" dirty="0"/>
            <a:t>(</a:t>
          </a:r>
          <a:r>
            <a:rPr lang="zh-CN" altLang="en-US" sz="1100" kern="1200" dirty="0"/>
            <a:t>结合专家经验</a:t>
          </a:r>
          <a:r>
            <a:rPr lang="en-US" altLang="zh-CN" sz="1100" kern="1200" dirty="0"/>
            <a:t>)</a:t>
          </a:r>
          <a:endParaRPr lang="zh-CN" altLang="en-US" sz="1100" kern="1200" dirty="0"/>
        </a:p>
      </dsp:txBody>
      <dsp:txXfrm>
        <a:off x="4841622" y="467640"/>
        <a:ext cx="1361621" cy="7591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828" y="25498"/>
          <a:ext cx="1041011" cy="777599"/>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数据清洗</a:t>
          </a:r>
        </a:p>
      </dsp:txBody>
      <dsp:txXfrm>
        <a:off x="828" y="25498"/>
        <a:ext cx="1041011" cy="416404"/>
      </dsp:txXfrm>
    </dsp:sp>
    <dsp:sp modelId="{882AAB93-9174-4C85-BA68-ED05BFC340F9}">
      <dsp:nvSpPr>
        <dsp:cNvPr id="0" name=""/>
        <dsp:cNvSpPr/>
      </dsp:nvSpPr>
      <dsp:spPr>
        <a:xfrm>
          <a:off x="214047" y="441902"/>
          <a:ext cx="1041011" cy="1036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筛选数据</a:t>
          </a:r>
        </a:p>
        <a:p>
          <a:pPr marL="57150" lvl="1" indent="-57150" algn="l" defTabSz="488950">
            <a:lnSpc>
              <a:spcPct val="90000"/>
            </a:lnSpc>
            <a:spcBef>
              <a:spcPct val="0"/>
            </a:spcBef>
            <a:spcAft>
              <a:spcPct val="15000"/>
            </a:spcAft>
            <a:buChar char="••"/>
          </a:pPr>
          <a:r>
            <a:rPr lang="zh-CN" altLang="en-US" sz="1100" kern="1200" dirty="0"/>
            <a:t>空缺值补全</a:t>
          </a:r>
        </a:p>
        <a:p>
          <a:pPr marL="57150" lvl="1" indent="-57150" algn="l" defTabSz="488950">
            <a:lnSpc>
              <a:spcPct val="90000"/>
            </a:lnSpc>
            <a:spcBef>
              <a:spcPct val="0"/>
            </a:spcBef>
            <a:spcAft>
              <a:spcPct val="15000"/>
            </a:spcAft>
            <a:buChar char="••"/>
          </a:pPr>
          <a:r>
            <a:rPr lang="zh-CN" altLang="en-US" sz="1100" kern="1200" dirty="0"/>
            <a:t>删除异常数据</a:t>
          </a:r>
        </a:p>
      </dsp:txBody>
      <dsp:txXfrm>
        <a:off x="244414" y="472269"/>
        <a:ext cx="980277" cy="976066"/>
      </dsp:txXfrm>
    </dsp:sp>
    <dsp:sp modelId="{F1B64CA7-938F-4B73-9595-7BA3E9F58CA4}">
      <dsp:nvSpPr>
        <dsp:cNvPr id="0" name=""/>
        <dsp:cNvSpPr/>
      </dsp:nvSpPr>
      <dsp:spPr>
        <a:xfrm>
          <a:off x="1199653" y="104109"/>
          <a:ext cx="334564" cy="259181"/>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199653" y="155945"/>
        <a:ext cx="256810" cy="155509"/>
      </dsp:txXfrm>
    </dsp:sp>
    <dsp:sp modelId="{9E4B3084-4521-4BF6-85F5-D8B2E97C1E9B}">
      <dsp:nvSpPr>
        <dsp:cNvPr id="0" name=""/>
        <dsp:cNvSpPr/>
      </dsp:nvSpPr>
      <dsp:spPr>
        <a:xfrm>
          <a:off x="1673094" y="25498"/>
          <a:ext cx="1041011" cy="777599"/>
        </a:xfrm>
        <a:prstGeom prst="roundRect">
          <a:avLst>
            <a:gd name="adj" fmla="val 10000"/>
          </a:avLst>
        </a:prstGeom>
        <a:solidFill>
          <a:schemeClr val="accent3">
            <a:shade val="80000"/>
            <a:hueOff val="72969"/>
            <a:satOff val="-477"/>
            <a:lumOff val="81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数据变换</a:t>
          </a:r>
        </a:p>
      </dsp:txBody>
      <dsp:txXfrm>
        <a:off x="1673094" y="25498"/>
        <a:ext cx="1041011" cy="416404"/>
      </dsp:txXfrm>
    </dsp:sp>
    <dsp:sp modelId="{6340DEB0-987A-4E3E-A4B0-EBCE990AB663}">
      <dsp:nvSpPr>
        <dsp:cNvPr id="0" name=""/>
        <dsp:cNvSpPr/>
      </dsp:nvSpPr>
      <dsp:spPr>
        <a:xfrm>
          <a:off x="1886313" y="441902"/>
          <a:ext cx="1041011" cy="1036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72969"/>
              <a:satOff val="-477"/>
              <a:lumOff val="81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计算新属性</a:t>
          </a:r>
        </a:p>
        <a:p>
          <a:pPr marL="57150" lvl="1" indent="-57150" algn="l" defTabSz="488950">
            <a:lnSpc>
              <a:spcPct val="90000"/>
            </a:lnSpc>
            <a:spcBef>
              <a:spcPct val="0"/>
            </a:spcBef>
            <a:spcAft>
              <a:spcPct val="15000"/>
            </a:spcAft>
            <a:buChar char="••"/>
          </a:pPr>
          <a:r>
            <a:rPr lang="zh-CN" altLang="en-US" sz="1100" kern="1200" dirty="0"/>
            <a:t>数据归一化</a:t>
          </a:r>
        </a:p>
      </dsp:txBody>
      <dsp:txXfrm>
        <a:off x="1916680" y="472269"/>
        <a:ext cx="980277" cy="976066"/>
      </dsp:txXfrm>
    </dsp:sp>
    <dsp:sp modelId="{E313F30D-804A-4B7C-A7A9-8E5AE7326E91}">
      <dsp:nvSpPr>
        <dsp:cNvPr id="0" name=""/>
        <dsp:cNvSpPr/>
      </dsp:nvSpPr>
      <dsp:spPr>
        <a:xfrm rot="21574556">
          <a:off x="2876274" y="91213"/>
          <a:ext cx="343878" cy="259181"/>
        </a:xfrm>
        <a:prstGeom prst="rightArrow">
          <a:avLst>
            <a:gd name="adj1" fmla="val 60000"/>
            <a:gd name="adj2" fmla="val 50000"/>
          </a:avLst>
        </a:prstGeom>
        <a:solidFill>
          <a:schemeClr val="accent3">
            <a:shade val="90000"/>
            <a:hueOff val="109447"/>
            <a:satOff val="-1766"/>
            <a:lumOff val="1091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876275" y="143337"/>
        <a:ext cx="266124" cy="155509"/>
      </dsp:txXfrm>
    </dsp:sp>
    <dsp:sp modelId="{87E90DFA-426B-4175-8DFE-65BC68000024}">
      <dsp:nvSpPr>
        <dsp:cNvPr id="0" name=""/>
        <dsp:cNvSpPr/>
      </dsp:nvSpPr>
      <dsp:spPr>
        <a:xfrm>
          <a:off x="3362859" y="0"/>
          <a:ext cx="1041011" cy="777599"/>
        </a:xfrm>
        <a:prstGeom prst="roundRect">
          <a:avLst>
            <a:gd name="adj" fmla="val 10000"/>
          </a:avLst>
        </a:prstGeom>
        <a:solidFill>
          <a:schemeClr val="accent3">
            <a:shade val="80000"/>
            <a:hueOff val="145938"/>
            <a:satOff val="-954"/>
            <a:lumOff val="163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数据规约</a:t>
          </a:r>
        </a:p>
      </dsp:txBody>
      <dsp:txXfrm>
        <a:off x="3362859" y="0"/>
        <a:ext cx="1041011" cy="416404"/>
      </dsp:txXfrm>
    </dsp:sp>
    <dsp:sp modelId="{51E39A60-263A-4886-BE80-67F2027F85E4}">
      <dsp:nvSpPr>
        <dsp:cNvPr id="0" name=""/>
        <dsp:cNvSpPr/>
      </dsp:nvSpPr>
      <dsp:spPr>
        <a:xfrm>
          <a:off x="3558579" y="441902"/>
          <a:ext cx="1041011" cy="1036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45938"/>
              <a:satOff val="-954"/>
              <a:lumOff val="163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去除稀疏属性</a:t>
          </a:r>
          <a:r>
            <a:rPr lang="en-US" altLang="zh-CN" sz="1100" kern="1200" dirty="0"/>
            <a:t>(</a:t>
          </a:r>
          <a:r>
            <a:rPr lang="zh-CN" altLang="en-US" sz="1100" kern="1200" dirty="0"/>
            <a:t>结合专家经验</a:t>
          </a:r>
          <a:r>
            <a:rPr lang="en-US" altLang="zh-CN" sz="1100" kern="1200" dirty="0"/>
            <a:t>)</a:t>
          </a:r>
          <a:endParaRPr lang="zh-CN" altLang="en-US" sz="1100" kern="1200" dirty="0"/>
        </a:p>
      </dsp:txBody>
      <dsp:txXfrm>
        <a:off x="3588946" y="472269"/>
        <a:ext cx="980277" cy="976066"/>
      </dsp:txXfrm>
    </dsp:sp>
    <dsp:sp modelId="{256F4630-F494-4078-908C-D50C03D8677D}">
      <dsp:nvSpPr>
        <dsp:cNvPr id="0" name=""/>
        <dsp:cNvSpPr/>
      </dsp:nvSpPr>
      <dsp:spPr>
        <a:xfrm rot="52968">
          <a:off x="4557290" y="91502"/>
          <a:ext cx="325328" cy="259181"/>
        </a:xfrm>
        <a:prstGeom prst="rightArrow">
          <a:avLst>
            <a:gd name="adj1" fmla="val 60000"/>
            <a:gd name="adj2" fmla="val 50000"/>
          </a:avLst>
        </a:prstGeom>
        <a:solidFill>
          <a:schemeClr val="accent3">
            <a:shade val="90000"/>
            <a:hueOff val="218894"/>
            <a:satOff val="-3532"/>
            <a:lumOff val="21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557295" y="142739"/>
        <a:ext cx="247574" cy="155509"/>
      </dsp:txXfrm>
    </dsp:sp>
    <dsp:sp modelId="{0573E28D-9D38-47ED-95F0-6150F5824CAE}">
      <dsp:nvSpPr>
        <dsp:cNvPr id="0" name=""/>
        <dsp:cNvSpPr/>
      </dsp:nvSpPr>
      <dsp:spPr>
        <a:xfrm>
          <a:off x="5017625" y="25498"/>
          <a:ext cx="1041011" cy="777599"/>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样本构造</a:t>
          </a:r>
        </a:p>
      </dsp:txBody>
      <dsp:txXfrm>
        <a:off x="5017625" y="25498"/>
        <a:ext cx="1041011" cy="416404"/>
      </dsp:txXfrm>
    </dsp:sp>
    <dsp:sp modelId="{EFD5868C-5F74-49C4-9977-FA2FB395ED45}">
      <dsp:nvSpPr>
        <dsp:cNvPr id="0" name=""/>
        <dsp:cNvSpPr/>
      </dsp:nvSpPr>
      <dsp:spPr>
        <a:xfrm>
          <a:off x="5230845" y="441902"/>
          <a:ext cx="1041011" cy="1036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8907"/>
              <a:satOff val="-1431"/>
              <a:lumOff val="24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筛选重要选特征</a:t>
          </a:r>
        </a:p>
        <a:p>
          <a:pPr marL="57150" lvl="1" indent="-57150" algn="l" defTabSz="488950">
            <a:lnSpc>
              <a:spcPct val="90000"/>
            </a:lnSpc>
            <a:spcBef>
              <a:spcPct val="0"/>
            </a:spcBef>
            <a:spcAft>
              <a:spcPct val="15000"/>
            </a:spcAft>
            <a:buChar char="••"/>
          </a:pPr>
          <a:r>
            <a:rPr lang="zh-CN" altLang="en-US" sz="1100" kern="1200" dirty="0"/>
            <a:t>构建新属性</a:t>
          </a:r>
        </a:p>
      </dsp:txBody>
      <dsp:txXfrm>
        <a:off x="5261212" y="472269"/>
        <a:ext cx="980277" cy="9760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18106-649B-4A83-A511-3398463A7101}">
      <dsp:nvSpPr>
        <dsp:cNvPr id="0" name=""/>
        <dsp:cNvSpPr/>
      </dsp:nvSpPr>
      <dsp:spPr>
        <a:xfrm rot="5400000">
          <a:off x="3629246" y="-1755798"/>
          <a:ext cx="1048363" cy="4562426"/>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t>算法规范制定</a:t>
          </a:r>
          <a:endParaRPr lang="zh-CN" altLang="en-US" sz="1800" kern="1200" dirty="0"/>
        </a:p>
      </dsp:txBody>
      <dsp:txXfrm rot="-5400000">
        <a:off x="1872215" y="52410"/>
        <a:ext cx="4511249" cy="946009"/>
      </dsp:txXfrm>
    </dsp:sp>
    <dsp:sp modelId="{07D5B6CA-6C2B-43F7-8E34-991DCAD7BF1A}">
      <dsp:nvSpPr>
        <dsp:cNvPr id="0" name=""/>
        <dsp:cNvSpPr/>
      </dsp:nvSpPr>
      <dsp:spPr>
        <a:xfrm>
          <a:off x="694150" y="60249"/>
          <a:ext cx="1178064" cy="93033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lvl="0" algn="ctr" defTabSz="2044700">
            <a:lnSpc>
              <a:spcPct val="90000"/>
            </a:lnSpc>
            <a:spcBef>
              <a:spcPct val="0"/>
            </a:spcBef>
            <a:spcAft>
              <a:spcPct val="35000"/>
            </a:spcAft>
          </a:pPr>
          <a:r>
            <a:rPr lang="en-US" altLang="zh-CN" sz="4600" kern="1200" dirty="0" smtClean="0"/>
            <a:t>1</a:t>
          </a:r>
          <a:endParaRPr lang="zh-CN" altLang="en-US" sz="4600" kern="1200" dirty="0"/>
        </a:p>
      </dsp:txBody>
      <dsp:txXfrm>
        <a:off x="739565" y="105664"/>
        <a:ext cx="1087234" cy="839500"/>
      </dsp:txXfrm>
    </dsp:sp>
    <dsp:sp modelId="{E444D180-DE90-4BF5-ABA9-D2AE0740F6F8}">
      <dsp:nvSpPr>
        <dsp:cNvPr id="0" name=""/>
        <dsp:cNvSpPr/>
      </dsp:nvSpPr>
      <dsp:spPr>
        <a:xfrm rot="5400000">
          <a:off x="3629246" y="-641912"/>
          <a:ext cx="1048363" cy="4562426"/>
        </a:xfrm>
        <a:prstGeom prst="round2SameRect">
          <a:avLst/>
        </a:prstGeom>
        <a:solidFill>
          <a:schemeClr val="accent5">
            <a:tint val="40000"/>
            <a:alpha val="90000"/>
            <a:hueOff val="-3580161"/>
            <a:satOff val="16084"/>
            <a:lumOff val="1106"/>
            <a:alphaOff val="0"/>
          </a:schemeClr>
        </a:solidFill>
        <a:ln w="254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t>算法库设计</a:t>
          </a:r>
          <a:endParaRPr lang="zh-CN" altLang="en-US" sz="1800" kern="1200" dirty="0"/>
        </a:p>
      </dsp:txBody>
      <dsp:txXfrm rot="-5400000">
        <a:off x="1872215" y="1166296"/>
        <a:ext cx="4511249" cy="946009"/>
      </dsp:txXfrm>
    </dsp:sp>
    <dsp:sp modelId="{EB6E9506-1B36-4903-99D6-16F3A65892F1}">
      <dsp:nvSpPr>
        <dsp:cNvPr id="0" name=""/>
        <dsp:cNvSpPr/>
      </dsp:nvSpPr>
      <dsp:spPr>
        <a:xfrm>
          <a:off x="694150" y="1144296"/>
          <a:ext cx="1178064" cy="990008"/>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lvl="0" algn="ctr" defTabSz="2044700">
            <a:lnSpc>
              <a:spcPct val="90000"/>
            </a:lnSpc>
            <a:spcBef>
              <a:spcPct val="0"/>
            </a:spcBef>
            <a:spcAft>
              <a:spcPct val="35000"/>
            </a:spcAft>
          </a:pPr>
          <a:r>
            <a:rPr lang="en-US" altLang="zh-CN" sz="4600" kern="1200" dirty="0" smtClean="0"/>
            <a:t>2</a:t>
          </a:r>
          <a:endParaRPr lang="zh-CN" altLang="en-US" sz="4600" kern="1200" dirty="0"/>
        </a:p>
      </dsp:txBody>
      <dsp:txXfrm>
        <a:off x="742478" y="1192624"/>
        <a:ext cx="1081408" cy="893352"/>
      </dsp:txXfrm>
    </dsp:sp>
    <dsp:sp modelId="{A6226E4F-96B1-48DF-A54D-3165909A74CC}">
      <dsp:nvSpPr>
        <dsp:cNvPr id="0" name=""/>
        <dsp:cNvSpPr/>
      </dsp:nvSpPr>
      <dsp:spPr>
        <a:xfrm rot="5400000">
          <a:off x="3629246" y="471973"/>
          <a:ext cx="1048363" cy="4562426"/>
        </a:xfrm>
        <a:prstGeom prst="round2SameRect">
          <a:avLst/>
        </a:prstGeom>
        <a:solidFill>
          <a:schemeClr val="accent5">
            <a:tint val="40000"/>
            <a:alpha val="90000"/>
            <a:hueOff val="-7160321"/>
            <a:satOff val="32169"/>
            <a:lumOff val="2211"/>
            <a:alphaOff val="0"/>
          </a:schemeClr>
        </a:solidFill>
        <a:ln w="254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endParaRPr lang="zh-CN" altLang="en-US" sz="1800" kern="1200" dirty="0"/>
        </a:p>
        <a:p>
          <a:pPr marL="171450" lvl="1" indent="-171450" algn="l" defTabSz="800100">
            <a:lnSpc>
              <a:spcPct val="90000"/>
            </a:lnSpc>
            <a:spcBef>
              <a:spcPct val="0"/>
            </a:spcBef>
            <a:spcAft>
              <a:spcPct val="15000"/>
            </a:spcAft>
            <a:buChar char="••"/>
          </a:pPr>
          <a:r>
            <a:rPr lang="zh-CN" altLang="en-US" sz="1800" kern="1200" dirty="0" smtClean="0"/>
            <a:t>数据驱动的机器学习算法流程图实现</a:t>
          </a:r>
          <a:endParaRPr lang="zh-CN" altLang="en-US" sz="1800" kern="1200" dirty="0"/>
        </a:p>
      </dsp:txBody>
      <dsp:txXfrm rot="-5400000">
        <a:off x="1872215" y="2280182"/>
        <a:ext cx="4511249" cy="946009"/>
      </dsp:txXfrm>
    </dsp:sp>
    <dsp:sp modelId="{BD23F958-FD00-4AFF-86E8-893B3FA92F5C}">
      <dsp:nvSpPr>
        <dsp:cNvPr id="0" name=""/>
        <dsp:cNvSpPr/>
      </dsp:nvSpPr>
      <dsp:spPr>
        <a:xfrm>
          <a:off x="694150" y="2278494"/>
          <a:ext cx="1178064" cy="949384"/>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lvl="0" algn="ctr" defTabSz="2044700">
            <a:lnSpc>
              <a:spcPct val="90000"/>
            </a:lnSpc>
            <a:spcBef>
              <a:spcPct val="0"/>
            </a:spcBef>
            <a:spcAft>
              <a:spcPct val="35000"/>
            </a:spcAft>
          </a:pPr>
          <a:r>
            <a:rPr lang="en-US" altLang="zh-CN" sz="4600" kern="1200" dirty="0" smtClean="0"/>
            <a:t>3</a:t>
          </a:r>
          <a:endParaRPr lang="zh-CN" altLang="en-US" sz="4600" kern="1200" dirty="0"/>
        </a:p>
      </dsp:txBody>
      <dsp:txXfrm>
        <a:off x="740495" y="2324839"/>
        <a:ext cx="1085374" cy="856694"/>
      </dsp:txXfrm>
    </dsp:sp>
    <dsp:sp modelId="{B011F03C-2A5C-4F1F-8044-992CD4795E67}">
      <dsp:nvSpPr>
        <dsp:cNvPr id="0" name=""/>
        <dsp:cNvSpPr/>
      </dsp:nvSpPr>
      <dsp:spPr>
        <a:xfrm rot="5400000">
          <a:off x="3629246" y="1585859"/>
          <a:ext cx="1048363" cy="4562426"/>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endParaRPr lang="zh-CN" altLang="en-US" sz="1800" kern="1200" dirty="0"/>
        </a:p>
        <a:p>
          <a:pPr marL="171450" lvl="1" indent="-171450" algn="l" defTabSz="800100">
            <a:lnSpc>
              <a:spcPct val="90000"/>
            </a:lnSpc>
            <a:spcBef>
              <a:spcPct val="0"/>
            </a:spcBef>
            <a:spcAft>
              <a:spcPct val="15000"/>
            </a:spcAft>
            <a:buChar char="••"/>
          </a:pPr>
          <a:r>
            <a:rPr lang="zh-CN" altLang="en-US" sz="1800" kern="1200" smtClean="0"/>
            <a:t>基于主动学习的多层级交互式特征分析方法</a:t>
          </a:r>
          <a:endParaRPr lang="zh-CN" altLang="en-US" sz="1800" kern="1200"/>
        </a:p>
      </dsp:txBody>
      <dsp:txXfrm rot="-5400000">
        <a:off x="1872215" y="3394068"/>
        <a:ext cx="4511249" cy="946009"/>
      </dsp:txXfrm>
    </dsp:sp>
    <dsp:sp modelId="{4A96D6D4-53F0-4428-8A0C-C1E465448E6D}">
      <dsp:nvSpPr>
        <dsp:cNvPr id="0" name=""/>
        <dsp:cNvSpPr/>
      </dsp:nvSpPr>
      <dsp:spPr>
        <a:xfrm>
          <a:off x="694150" y="3413662"/>
          <a:ext cx="1178064" cy="906821"/>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lvl="0" algn="ctr" defTabSz="2044700">
            <a:lnSpc>
              <a:spcPct val="90000"/>
            </a:lnSpc>
            <a:spcBef>
              <a:spcPct val="0"/>
            </a:spcBef>
            <a:spcAft>
              <a:spcPct val="35000"/>
            </a:spcAft>
          </a:pPr>
          <a:r>
            <a:rPr lang="en-US" altLang="zh-CN" sz="4600" kern="1200" dirty="0" smtClean="0"/>
            <a:t>4</a:t>
          </a:r>
          <a:endParaRPr lang="zh-CN" altLang="en-US" sz="4600" kern="1200" dirty="0"/>
        </a:p>
      </dsp:txBody>
      <dsp:txXfrm>
        <a:off x="738417" y="3457929"/>
        <a:ext cx="1089530" cy="8182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0.03448</cdr:x>
      <cdr:y>0.53683</cdr:y>
    </cdr:from>
    <cdr:to>
      <cdr:x>1</cdr:x>
      <cdr:y>0.53683</cdr:y>
    </cdr:to>
    <cdr:cxnSp macro="">
      <cdr:nvCxnSpPr>
        <cdr:cNvPr id="3" name="直接连接符 2">
          <a:extLst xmlns:a="http://schemas.openxmlformats.org/drawingml/2006/main">
            <a:ext uri="{FF2B5EF4-FFF2-40B4-BE49-F238E27FC236}">
              <a16:creationId xmlns:a16="http://schemas.microsoft.com/office/drawing/2014/main" xmlns="" id="{7577F50E-B85E-4898-9773-07F931B23711}"/>
            </a:ext>
          </a:extLst>
        </cdr:cNvPr>
        <cdr:cNvCxnSpPr/>
      </cdr:nvCxnSpPr>
      <cdr:spPr>
        <a:xfrm xmlns:a="http://schemas.openxmlformats.org/drawingml/2006/main">
          <a:off x="268168" y="2164752"/>
          <a:ext cx="7508696" cy="0"/>
        </a:xfrm>
        <a:prstGeom xmlns:a="http://schemas.openxmlformats.org/drawingml/2006/main" prst="line">
          <a:avLst/>
        </a:prstGeom>
        <a:ln xmlns:a="http://schemas.openxmlformats.org/drawingml/2006/main" w="12700">
          <a:headEnd type="none" w="med" len="med"/>
          <a:tailEnd type="none" w="med" len="med"/>
        </a:l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2018/6/5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451842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2887030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911934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使用特征分析算法时，先依据以往专家对每一个属性的打分情况，综合以往各个专家的意见和自己的经验给每一个属性评分，算法基于模型验证方法和专家经验的引入，实现属性与属性之间的关联规律分析以及属性与性能之间的因果关系分析</a:t>
            </a:r>
            <a:r>
              <a:rPr lang="en-US" altLang="zh-CN" dirty="0" smtClean="0"/>
              <a:t>(</a:t>
            </a:r>
            <a:r>
              <a:rPr lang="zh-CN" altLang="en-US" dirty="0" smtClean="0"/>
              <a:t>成分、温度、应力、晶格错配度</a:t>
            </a:r>
            <a:r>
              <a:rPr lang="en-US" altLang="zh-CN" dirty="0" smtClean="0"/>
              <a:t>…-</a:t>
            </a:r>
            <a:r>
              <a:rPr lang="en-US" altLang="zh-CN" dirty="0" smtClean="0">
                <a:sym typeface="Wingdings" pitchFamily="2" charset="2"/>
              </a:rPr>
              <a:t></a:t>
            </a:r>
            <a:r>
              <a:rPr lang="zh-CN" altLang="en-US" dirty="0" smtClean="0">
                <a:sym typeface="Wingdings" pitchFamily="2" charset="2"/>
              </a:rPr>
              <a:t>蠕变性能）</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931488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17544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1338265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221150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王院士团队</a:t>
            </a:r>
            <a:r>
              <a:rPr lang="en-US" altLang="zh-CN" dirty="0"/>
              <a:t>49</a:t>
            </a:r>
            <a:r>
              <a:rPr lang="zh-CN" altLang="en-US" dirty="0"/>
              <a:t>篇文献的工作：给定不同组元，不同原子堆垛结构，晶胞原子个数等，建立模型，然后从原子层面和能量学角度通过理论计算（第一性原理、分子动力学方法）得到微观因素数据。</a:t>
            </a:r>
            <a:endParaRPr lang="en-US" altLang="zh-CN" dirty="0"/>
          </a:p>
          <a:p>
            <a:r>
              <a:rPr lang="zh-CN" altLang="en-US" dirty="0"/>
              <a:t>基础性工作：现有的机器学习在蠕变方面的应用，大部分是基于易获得影响蠕变的宏观因素数据，如成分、温度、热处理等，缺少关于更微观的描述因子。</a:t>
            </a:r>
            <a:endParaRPr lang="en-US" altLang="zh-CN" dirty="0"/>
          </a:p>
          <a:p>
            <a:r>
              <a:rPr lang="zh-CN" altLang="en-US" dirty="0"/>
              <a:t>鲁老师团队工作：（</a:t>
            </a:r>
            <a:r>
              <a:rPr lang="en-US" altLang="zh-CN" dirty="0"/>
              <a:t>1</a:t>
            </a:r>
            <a:r>
              <a:rPr lang="zh-CN" altLang="en-US" dirty="0"/>
              <a:t>）是否可以通过王院士</a:t>
            </a:r>
            <a:r>
              <a:rPr lang="en-US" altLang="zh-CN" dirty="0"/>
              <a:t>49</a:t>
            </a:r>
            <a:r>
              <a:rPr lang="zh-CN" altLang="en-US" dirty="0"/>
              <a:t>篇文献中提供的理论计算方法来获得蠕变性能的微观描述因子；（</a:t>
            </a:r>
            <a:r>
              <a:rPr lang="en-US" altLang="zh-CN" dirty="0"/>
              <a:t>2</a:t>
            </a:r>
            <a:r>
              <a:rPr lang="zh-CN" altLang="en-US" dirty="0"/>
              <a:t>）直接利用王院士</a:t>
            </a:r>
            <a:r>
              <a:rPr lang="en-US" altLang="zh-CN" dirty="0"/>
              <a:t>49</a:t>
            </a:r>
            <a:r>
              <a:rPr lang="zh-CN" altLang="en-US" dirty="0"/>
              <a:t>篇文献中计算得到的数据，并对其数据进行一些预处理工作，然后与我们已收集和处理过的蠕变数据进行整合</a:t>
            </a:r>
            <a:endParaRPr lang="en-US" altLang="zh-CN" dirty="0"/>
          </a:p>
        </p:txBody>
      </p:sp>
      <p:sp>
        <p:nvSpPr>
          <p:cNvPr id="4" name="灯片编号占位符 3"/>
          <p:cNvSpPr>
            <a:spLocks noGrp="1"/>
          </p:cNvSpPr>
          <p:nvPr>
            <p:ph type="sldNum" sz="quarter" idx="10"/>
          </p:nvPr>
        </p:nvSpPr>
        <p:spPr/>
        <p:txBody>
          <a:bodyPr/>
          <a:lstStyle/>
          <a:p>
            <a:fld id="{3B448A4E-E8D3-4150-9B5A-9DA8F69BCB64}" type="slidenum">
              <a:rPr lang="zh-CN" altLang="en-US" smtClean="0"/>
              <a:t>7</a:t>
            </a:fld>
            <a:endParaRPr lang="zh-CN" altLang="en-US"/>
          </a:p>
        </p:txBody>
      </p:sp>
    </p:spTree>
    <p:extLst>
      <p:ext uri="{BB962C8B-B14F-4D97-AF65-F5344CB8AC3E}">
        <p14:creationId xmlns:p14="http://schemas.microsoft.com/office/powerpoint/2010/main" val="254817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10890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1510985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3517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89001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2826778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5665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614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836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3413850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111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3634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latinLnBrk="0">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solidFill>
                <a:prstClr val="black"/>
              </a:solidFill>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00FF">
                    <a:lumMod val="75000"/>
                  </a:srgbClr>
                </a:solidFill>
                <a:latin typeface="华文宋体" panose="02010600040101010101" pitchFamily="2" charset="-122"/>
                <a:ea typeface="华文宋体" panose="02010600040101010101" pitchFamily="2" charset="-122"/>
              </a:rPr>
              <a:t>报告人：</a:t>
            </a:r>
            <a:r>
              <a:rPr lang="en-US" altLang="zh-CN" sz="2400" b="1" dirty="0">
                <a:solidFill>
                  <a:srgbClr val="0000FF">
                    <a:lumMod val="75000"/>
                  </a:srgb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00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gi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3.jp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8397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Layout" Target="../diagrams/layout5.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9.png"/><Relationship Id="rId5" Type="http://schemas.openxmlformats.org/officeDocument/2006/relationships/diagramColors" Target="../diagrams/colors5.xml"/><Relationship Id="rId10" Type="http://schemas.openxmlformats.org/officeDocument/2006/relationships/image" Target="../media/image28.png"/><Relationship Id="rId4" Type="http://schemas.openxmlformats.org/officeDocument/2006/relationships/diagramQuickStyle" Target="../diagrams/quickStyle5.xml"/><Relationship Id="rId9" Type="http://schemas.openxmlformats.org/officeDocument/2006/relationships/image" Target="../media/image27.emf"/></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emf"/><Relationship Id="rId7" Type="http://schemas.openxmlformats.org/officeDocument/2006/relationships/image" Target="../media/image35.png"/><Relationship Id="rId12"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slide" Target="slide35.xml"/><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47.png"/><Relationship Id="rId18" Type="http://schemas.openxmlformats.org/officeDocument/2006/relationships/image" Target="../media/image50.png"/><Relationship Id="rId3" Type="http://schemas.openxmlformats.org/officeDocument/2006/relationships/image" Target="../media/image14.png"/><Relationship Id="rId7" Type="http://schemas.openxmlformats.org/officeDocument/2006/relationships/diagramQuickStyle" Target="../diagrams/quickStyle6.xml"/><Relationship Id="rId12" Type="http://schemas.openxmlformats.org/officeDocument/2006/relationships/image" Target="../media/image46.png"/><Relationship Id="rId17" Type="http://schemas.openxmlformats.org/officeDocument/2006/relationships/image" Target="../media/image49.png"/><Relationship Id="rId2" Type="http://schemas.openxmlformats.org/officeDocument/2006/relationships/image" Target="../media/image13.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45.png"/><Relationship Id="rId5" Type="http://schemas.openxmlformats.org/officeDocument/2006/relationships/diagramData" Target="../diagrams/data6.xml"/><Relationship Id="rId1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43.png"/><Relationship Id="rId9" Type="http://schemas.microsoft.com/office/2007/relationships/diagramDrawing" Target="../diagrams/drawing6.xml"/><Relationship Id="rId14" Type="http://schemas.openxmlformats.org/officeDocument/2006/relationships/slide" Target="slide30.xml"/></Relationships>
</file>

<file path=ppt/slides/_rels/slide1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51.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png"/><Relationship Id="rId5" Type="http://schemas.microsoft.com/office/2007/relationships/hdphoto" Target="../media/hdphoto1.wdp"/><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38.pn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7.xml"/><Relationship Id="rId7" Type="http://schemas.openxmlformats.org/officeDocument/2006/relationships/image" Target="../media/image13.png"/><Relationship Id="rId12" Type="http://schemas.openxmlformats.org/officeDocument/2006/relationships/image" Target="../media/image6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65.png"/><Relationship Id="rId5" Type="http://schemas.openxmlformats.org/officeDocument/2006/relationships/diagramColors" Target="../diagrams/colors7.xml"/><Relationship Id="rId10" Type="http://schemas.openxmlformats.org/officeDocument/2006/relationships/image" Target="../media/image64.png"/><Relationship Id="rId4" Type="http://schemas.openxmlformats.org/officeDocument/2006/relationships/diagramQuickStyle" Target="../diagrams/quickStyle7.xml"/><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emf"/><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38.png"/><Relationship Id="rId4" Type="http://schemas.openxmlformats.org/officeDocument/2006/relationships/slide" Target="slide35.xml"/><Relationship Id="rId9" Type="http://schemas.openxmlformats.org/officeDocument/2006/relationships/image" Target="../media/image75.emf"/></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76.png"/><Relationship Id="rId7" Type="http://schemas.openxmlformats.org/officeDocument/2006/relationships/diagramLayout" Target="../diagrams/layout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Data" Target="../diagrams/data12.xml"/><Relationship Id="rId11" Type="http://schemas.openxmlformats.org/officeDocument/2006/relationships/image" Target="../media/image79.png"/><Relationship Id="rId5" Type="http://schemas.openxmlformats.org/officeDocument/2006/relationships/image" Target="../media/image78.png"/><Relationship Id="rId10" Type="http://schemas.microsoft.com/office/2007/relationships/diagramDrawing" Target="../diagrams/drawing12.xml"/><Relationship Id="rId4" Type="http://schemas.openxmlformats.org/officeDocument/2006/relationships/image" Target="../media/image77.png"/><Relationship Id="rId9" Type="http://schemas.openxmlformats.org/officeDocument/2006/relationships/diagramColors" Target="../diagrams/colors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a:t>
            </a:r>
            <a:endParaRPr lang="en-US" altLang="zh-CN" sz="2400" dirty="0"/>
          </a:p>
          <a:p>
            <a:pPr eaLnBrk="1" hangingPunct="1"/>
            <a:fld id="{CC69852C-4AA5-48D6-969A-322DEAAD4E07}" type="datetime2">
              <a:rPr lang="zh-CN" altLang="en-US" sz="2400" smtClean="0"/>
              <a:t>2018年6月5日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右箭头 12"/>
          <p:cNvSpPr/>
          <p:nvPr/>
        </p:nvSpPr>
        <p:spPr>
          <a:xfrm rot="10800000" flipH="1">
            <a:off x="2508044" y="5090562"/>
            <a:ext cx="1200411" cy="972186"/>
          </a:xfrm>
          <a:prstGeom prst="ben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755576" y="-29143"/>
            <a:ext cx="8229600" cy="796950"/>
          </a:xfrm>
        </p:spPr>
        <p:txBody>
          <a:bodyPr>
            <a:normAutofit/>
          </a:bodyPr>
          <a:lstStyle/>
          <a:p>
            <a:pPr>
              <a:defRPr/>
            </a:pPr>
            <a:r>
              <a:rPr lang="en-US" altLang="zh-CN" sz="2200" dirty="0"/>
              <a:t>1.</a:t>
            </a:r>
            <a:r>
              <a:rPr lang="zh-CN" altLang="en-US" sz="2200" dirty="0"/>
              <a:t>基于机器学习的晶格错配度预</a:t>
            </a:r>
            <a:r>
              <a:rPr lang="zh-CN" altLang="en-US" sz="2200" dirty="0" smtClean="0"/>
              <a:t>测</a:t>
            </a:r>
            <a:r>
              <a:rPr lang="en-US" altLang="zh-CN" sz="2200" dirty="0" smtClean="0"/>
              <a:t>(2)</a:t>
            </a:r>
            <a:endParaRPr sz="2200" dirty="0"/>
          </a:p>
        </p:txBody>
      </p:sp>
      <p:sp>
        <p:nvSpPr>
          <p:cNvPr id="6" name="文本框 5"/>
          <p:cNvSpPr txBox="1"/>
          <p:nvPr/>
        </p:nvSpPr>
        <p:spPr>
          <a:xfrm>
            <a:off x="189245" y="1166704"/>
            <a:ext cx="492443" cy="1314968"/>
          </a:xfrm>
          <a:prstGeom prst="rect">
            <a:avLst/>
          </a:prstGeom>
          <a:noFill/>
          <a:ln w="28575">
            <a:solidFill>
              <a:schemeClr val="accent6">
                <a:lumMod val="60000"/>
                <a:lumOff val="40000"/>
              </a:schemeClr>
            </a:solidFill>
          </a:ln>
        </p:spPr>
        <p:txBody>
          <a:bodyPr vert="eaVert" wrap="square" rtlCol="0">
            <a:spAutoFit/>
          </a:bodyPr>
          <a:lstStyle/>
          <a:p>
            <a:pPr algn="ctr"/>
            <a:r>
              <a:rPr lang="zh-CN" altLang="en-US" sz="2000" b="1" dirty="0" smtClean="0">
                <a:solidFill>
                  <a:schemeClr val="accent6"/>
                </a:solidFill>
              </a:rPr>
              <a:t>样本构造</a:t>
            </a:r>
            <a:endParaRPr lang="zh-CN" altLang="en-US" sz="2000" b="1" dirty="0">
              <a:solidFill>
                <a:schemeClr val="accent6"/>
              </a:solidFill>
            </a:endParaRPr>
          </a:p>
        </p:txBody>
      </p:sp>
      <p:graphicFrame>
        <p:nvGraphicFramePr>
          <p:cNvPr id="10" name="表格 9"/>
          <p:cNvGraphicFramePr>
            <a:graphicFrameLocks noGrp="1"/>
          </p:cNvGraphicFramePr>
          <p:nvPr>
            <p:extLst/>
          </p:nvPr>
        </p:nvGraphicFramePr>
        <p:xfrm>
          <a:off x="829463" y="940837"/>
          <a:ext cx="5472605" cy="1830938"/>
        </p:xfrm>
        <a:graphic>
          <a:graphicData uri="http://schemas.openxmlformats.org/drawingml/2006/table">
            <a:tbl>
              <a:tblPr>
                <a:tableStyleId>{E8B1032C-EA38-4F05-BA0D-38AFFFC7BED3}</a:tableStyleId>
              </a:tblPr>
              <a:tblGrid>
                <a:gridCol w="790778"/>
                <a:gridCol w="476562"/>
                <a:gridCol w="377060"/>
                <a:gridCol w="377060"/>
                <a:gridCol w="377060"/>
                <a:gridCol w="377060"/>
                <a:gridCol w="377060"/>
                <a:gridCol w="377060"/>
                <a:gridCol w="686039"/>
                <a:gridCol w="628433"/>
                <a:gridCol w="628433"/>
              </a:tblGrid>
              <a:tr h="304547">
                <a:tc gridSpan="8">
                  <a:txBody>
                    <a:bodyPr/>
                    <a:lstStyle/>
                    <a:p>
                      <a:pPr algn="l" fontAlgn="b"/>
                      <a:r>
                        <a:rPr lang="zh-CN" altLang="en-US" sz="1100" u="none" strike="noStrike" dirty="0">
                          <a:effectLst/>
                        </a:rPr>
                        <a:t>                          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el-GR" sz="1100" u="none" strike="noStrike">
                          <a:effectLst/>
                        </a:rPr>
                        <a:t>γ'</a:t>
                      </a:r>
                      <a:r>
                        <a:rPr lang="zh-CN" altLang="en-US" sz="1100" u="none" strike="noStrike">
                          <a:effectLst/>
                        </a:rPr>
                        <a:t>相的体积分数</a:t>
                      </a:r>
                      <a:endParaRPr lang="zh-CN" altLang="en-US" sz="11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l-GR" sz="1100" u="none" strike="noStrike" dirty="0">
                          <a:effectLst/>
                        </a:rPr>
                        <a:t>γ</a:t>
                      </a:r>
                      <a:r>
                        <a:rPr lang="zh-CN" altLang="en-US" sz="1100" u="none" strike="noStrike" dirty="0">
                          <a:effectLst/>
                        </a:rPr>
                        <a:t>相的体积分数</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100" u="none" strike="noStrike" dirty="0">
                          <a:effectLst/>
                        </a:rPr>
                        <a:t>晶格错配度</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618">
                <a:tc>
                  <a:txBody>
                    <a:bodyPr/>
                    <a:lstStyle/>
                    <a:p>
                      <a:pPr algn="ctr" fontAlgn="ctr"/>
                      <a:r>
                        <a:rPr lang="en-US" sz="1000" u="none" strike="noStrike">
                          <a:effectLst/>
                        </a:rPr>
                        <a:t>Ni</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Re</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Al</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W</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Mo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Cr</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Ta</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V</a:t>
                      </a:r>
                      <a:r>
                        <a:rPr lang="el-GR" sz="1000" u="none" strike="noStrike" baseline="-25000">
                          <a:effectLst/>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V</a:t>
                      </a:r>
                      <a:r>
                        <a:rPr lang="el-GR" sz="1000" u="none" strike="noStrike" baseline="-25000">
                          <a:effectLst/>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l-GR" sz="1000" u="none" strike="noStrike">
                          <a:effectLst/>
                        </a:rPr>
                        <a:t>δ</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69.9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55.27</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44.73</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-0.11</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57.97</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42.03</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-0.15</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49.29</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50.72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66.4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2.9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51.84</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48.16</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-0.19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67.3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56.28</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43.72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-0.09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7.9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53.02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46.98</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-0.04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65.1</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46.06</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53.94</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-0.27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dirty="0">
                          <a:effectLst/>
                        </a:rPr>
                        <a:t>65.3</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4.9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5.8</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5.8</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5.8</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3.9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2.9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50.8</a:t>
                      </a:r>
                      <a:endParaRPr lang="en-US" altLang="zh-CN" sz="1100" b="1" i="0" u="none" strike="noStrike" dirty="0">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-0.31</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24" name="组合 23"/>
          <p:cNvGrpSpPr/>
          <p:nvPr/>
        </p:nvGrpSpPr>
        <p:grpSpPr>
          <a:xfrm>
            <a:off x="1947850" y="3178798"/>
            <a:ext cx="2005648" cy="1881500"/>
            <a:chOff x="2146987" y="3411089"/>
            <a:chExt cx="2005648" cy="1881500"/>
          </a:xfrm>
        </p:grpSpPr>
        <p:grpSp>
          <p:nvGrpSpPr>
            <p:cNvPr id="18" name="组合 17"/>
            <p:cNvGrpSpPr/>
            <p:nvPr/>
          </p:nvGrpSpPr>
          <p:grpSpPr>
            <a:xfrm>
              <a:off x="2146987" y="3780421"/>
              <a:ext cx="1728192" cy="1512168"/>
              <a:chOff x="1786947" y="3708413"/>
              <a:chExt cx="1728192" cy="1512168"/>
            </a:xfrm>
          </p:grpSpPr>
          <p:sp>
            <p:nvSpPr>
              <p:cNvPr id="11" name="立方体 10"/>
              <p:cNvSpPr/>
              <p:nvPr/>
            </p:nvSpPr>
            <p:spPr>
              <a:xfrm>
                <a:off x="1786947" y="3708413"/>
                <a:ext cx="1728192" cy="1512168"/>
              </a:xfrm>
              <a:prstGeom prst="cub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矩形 14"/>
              <p:cNvSpPr/>
              <p:nvPr/>
            </p:nvSpPr>
            <p:spPr>
              <a:xfrm>
                <a:off x="2210858" y="4181742"/>
                <a:ext cx="880370" cy="92333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a:t>
                </a:r>
                <a:endParaRPr lang="zh-CN" altLang="en-US" sz="5400" b="1" cap="none" spc="0" dirty="0">
                  <a:ln w="22225">
                    <a:solidFill>
                      <a:schemeClr val="accent2"/>
                    </a:solidFill>
                    <a:prstDash val="solid"/>
                  </a:ln>
                  <a:solidFill>
                    <a:schemeClr val="accent2">
                      <a:lumMod val="40000"/>
                      <a:lumOff val="60000"/>
                    </a:schemeClr>
                  </a:solidFill>
                  <a:effectLst/>
                </a:endParaRPr>
              </a:p>
            </p:txBody>
          </p:sp>
        </p:grpSp>
        <p:sp>
          <p:nvSpPr>
            <p:cNvPr id="19" name="文本框 18"/>
            <p:cNvSpPr txBox="1"/>
            <p:nvPr/>
          </p:nvSpPr>
          <p:spPr>
            <a:xfrm>
              <a:off x="2384370" y="3411089"/>
              <a:ext cx="1768265" cy="369332"/>
            </a:xfrm>
            <a:prstGeom prst="rect">
              <a:avLst/>
            </a:prstGeom>
            <a:noFill/>
          </p:spPr>
          <p:txBody>
            <a:bodyPr wrap="square" rtlCol="0">
              <a:spAutoFit/>
            </a:bodyPr>
            <a:lstStyle/>
            <a:p>
              <a:r>
                <a:rPr lang="zh-CN" altLang="en-US" b="1" dirty="0" smtClean="0"/>
                <a:t>机器学习方法</a:t>
              </a:r>
              <a:endParaRPr lang="zh-CN" altLang="en-US" b="1" dirty="0"/>
            </a:p>
          </p:txBody>
        </p:sp>
      </p:grpSp>
      <p:sp>
        <p:nvSpPr>
          <p:cNvPr id="20" name="文本框 19"/>
          <p:cNvSpPr txBox="1"/>
          <p:nvPr/>
        </p:nvSpPr>
        <p:spPr>
          <a:xfrm>
            <a:off x="189245" y="3391876"/>
            <a:ext cx="492443" cy="1440160"/>
          </a:xfrm>
          <a:prstGeom prst="rect">
            <a:avLst/>
          </a:prstGeom>
          <a:noFill/>
          <a:ln w="28575">
            <a:solidFill>
              <a:schemeClr val="accent6">
                <a:lumMod val="60000"/>
                <a:lumOff val="40000"/>
              </a:schemeClr>
            </a:solidFill>
          </a:ln>
        </p:spPr>
        <p:txBody>
          <a:bodyPr vert="eaVert" wrap="square" rtlCol="0">
            <a:spAutoFit/>
          </a:bodyPr>
          <a:lstStyle/>
          <a:p>
            <a:pPr algn="ctr"/>
            <a:r>
              <a:rPr lang="zh-CN" altLang="en-US" sz="2000" b="1" dirty="0" smtClean="0">
                <a:solidFill>
                  <a:schemeClr val="accent6">
                    <a:lumMod val="75000"/>
                  </a:schemeClr>
                </a:solidFill>
              </a:rPr>
              <a:t>数据建模</a:t>
            </a:r>
            <a:endParaRPr lang="zh-CN" altLang="en-US" sz="2000" b="1" dirty="0">
              <a:solidFill>
                <a:schemeClr val="accent6">
                  <a:lumMod val="75000"/>
                </a:schemeClr>
              </a:solidFill>
            </a:endParaRPr>
          </a:p>
        </p:txBody>
      </p:sp>
      <p:sp>
        <p:nvSpPr>
          <p:cNvPr id="22" name="左弧形箭头 21"/>
          <p:cNvSpPr/>
          <p:nvPr/>
        </p:nvSpPr>
        <p:spPr>
          <a:xfrm>
            <a:off x="1026073" y="2853624"/>
            <a:ext cx="864096" cy="1757986"/>
          </a:xfrm>
          <a:prstGeom prst="curv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1" name="表格 40"/>
          <p:cNvGraphicFramePr>
            <a:graphicFrameLocks noGrp="1"/>
          </p:cNvGraphicFramePr>
          <p:nvPr>
            <p:extLst/>
          </p:nvPr>
        </p:nvGraphicFramePr>
        <p:xfrm>
          <a:off x="3823817" y="4365104"/>
          <a:ext cx="5146132" cy="2376108"/>
        </p:xfrm>
        <a:graphic>
          <a:graphicData uri="http://schemas.openxmlformats.org/drawingml/2006/table">
            <a:tbl>
              <a:tblPr/>
              <a:tblGrid>
                <a:gridCol w="1085301"/>
                <a:gridCol w="364433"/>
                <a:gridCol w="288343"/>
                <a:gridCol w="288343"/>
                <a:gridCol w="288343"/>
                <a:gridCol w="288343"/>
                <a:gridCol w="288343"/>
                <a:gridCol w="288343"/>
                <a:gridCol w="524624"/>
                <a:gridCol w="480572"/>
                <a:gridCol w="480572"/>
                <a:gridCol w="480572"/>
              </a:tblGrid>
              <a:tr h="532853">
                <a:tc gridSpan="8">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                          </a:t>
                      </a:r>
                      <a:r>
                        <a:rPr lang="zh-CN" altLang="en-US" sz="1100" b="1" i="0" u="none" strike="noStrike" dirty="0">
                          <a:solidFill>
                            <a:srgbClr val="FF0000"/>
                          </a:solidFill>
                          <a:effectLst/>
                          <a:latin typeface="宋体" panose="02010600030101010101" pitchFamily="2" charset="-122"/>
                          <a:ea typeface="宋体" panose="02010600030101010101" pitchFamily="2" charset="-122"/>
                        </a:rPr>
                        <a:t>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el-GR" sz="1100" b="1" i="0" u="none" strike="noStrike" dirty="0" smtClean="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相</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相</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晶格错配度</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晶格错配</a:t>
                      </a:r>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度</a:t>
                      </a:r>
                      <a:endParaRPr lang="en-US" altLang="zh-CN"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1343">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dirty="0">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dirty="0">
                          <a:solidFill>
                            <a:srgbClr val="FF0000"/>
                          </a:solidFill>
                          <a:effectLst/>
                          <a:latin typeface="宋体" panose="02010600030101010101" pitchFamily="2" charset="-122"/>
                          <a:ea typeface="宋体" panose="02010600030101010101" pitchFamily="2" charset="-122"/>
                        </a:rPr>
                        <a:t>模</a:t>
                      </a:r>
                      <a:r>
                        <a:rPr lang="zh-CN" altLang="en-US" sz="1000" b="1" i="0" u="none" strike="noStrike" baseline="-25000" dirty="0" smtClean="0">
                          <a:solidFill>
                            <a:srgbClr val="FF0000"/>
                          </a:solidFill>
                          <a:effectLst/>
                          <a:latin typeface="宋体" panose="02010600030101010101" pitchFamily="2" charset="-122"/>
                          <a:ea typeface="宋体" panose="02010600030101010101" pitchFamily="2" charset="-122"/>
                        </a:rPr>
                        <a:t>型</a:t>
                      </a:r>
                      <a:endParaRPr lang="en-US" altLang="zh-CN" sz="1000" b="1" i="0" u="none" strike="noStrike" baseline="-25000" dirty="0" smtClean="0">
                        <a:solidFill>
                          <a:srgbClr val="FF0000"/>
                        </a:solidFill>
                        <a:effectLst/>
                        <a:latin typeface="宋体" panose="02010600030101010101" pitchFamily="2" charset="-122"/>
                        <a:ea typeface="宋体" panose="02010600030101010101" pitchFamily="2" charset="-122"/>
                      </a:endParaRPr>
                    </a:p>
                    <a:p>
                      <a:pPr algn="ctr" fontAlgn="ctr"/>
                      <a:r>
                        <a:rPr lang="zh-CN" altLang="en-US" sz="1000" b="1" i="0" u="none" strike="noStrike" baseline="-25000" dirty="0" smtClean="0">
                          <a:solidFill>
                            <a:srgbClr val="FF0000"/>
                          </a:solidFill>
                          <a:effectLst/>
                          <a:latin typeface="宋体" panose="02010600030101010101" pitchFamily="2" charset="-122"/>
                          <a:ea typeface="宋体" panose="02010600030101010101" pitchFamily="2" charset="-122"/>
                        </a:rPr>
                        <a:t>预测</a:t>
                      </a:r>
                      <a:endParaRPr lang="zh-CN" alt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69.9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-0.116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-0.147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-0.246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9C6500"/>
                          </a:solidFill>
                          <a:effectLst/>
                          <a:latin typeface="宋体" panose="02010600030101010101" pitchFamily="2" charset="-122"/>
                          <a:ea typeface="宋体" panose="02010600030101010101" pitchFamily="2" charset="-122"/>
                        </a:rPr>
                        <a:t>-0.174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67.3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-0.09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-0.113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-0.136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-0.207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-0.31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9C6500"/>
                          </a:solidFill>
                          <a:effectLst/>
                          <a:latin typeface="宋体" panose="02010600030101010101" pitchFamily="2" charset="-122"/>
                          <a:ea typeface="宋体" panose="02010600030101010101" pitchFamily="2" charset="-122"/>
                        </a:rPr>
                        <a:t>-0.21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sp>
        <p:nvSpPr>
          <p:cNvPr id="42" name="文本框 41"/>
          <p:cNvSpPr txBox="1"/>
          <p:nvPr/>
        </p:nvSpPr>
        <p:spPr>
          <a:xfrm>
            <a:off x="189245" y="5301052"/>
            <a:ext cx="492443" cy="1440160"/>
          </a:xfrm>
          <a:prstGeom prst="rect">
            <a:avLst/>
          </a:prstGeom>
          <a:noFill/>
          <a:ln w="28575">
            <a:solidFill>
              <a:schemeClr val="accent6">
                <a:lumMod val="60000"/>
                <a:lumOff val="40000"/>
              </a:schemeClr>
            </a:solidFill>
          </a:ln>
        </p:spPr>
        <p:txBody>
          <a:bodyPr vert="eaVert" wrap="square" rtlCol="0">
            <a:spAutoFit/>
          </a:bodyPr>
          <a:lstStyle/>
          <a:p>
            <a:pPr algn="ctr"/>
            <a:r>
              <a:rPr lang="zh-CN" altLang="en-US" sz="2000" b="1" dirty="0">
                <a:solidFill>
                  <a:schemeClr val="accent6">
                    <a:lumMod val="75000"/>
                  </a:schemeClr>
                </a:solidFill>
              </a:rPr>
              <a:t>结</a:t>
            </a:r>
            <a:r>
              <a:rPr lang="zh-CN" altLang="en-US" sz="2000" b="1" dirty="0" smtClean="0">
                <a:solidFill>
                  <a:schemeClr val="accent6">
                    <a:lumMod val="75000"/>
                  </a:schemeClr>
                </a:solidFill>
              </a:rPr>
              <a:t>果比较</a:t>
            </a:r>
            <a:endParaRPr lang="zh-CN" altLang="en-US" sz="2000" b="1" dirty="0">
              <a:solidFill>
                <a:schemeClr val="accent6">
                  <a:lumMod val="75000"/>
                </a:schemeClr>
              </a:solidFill>
            </a:endParaRPr>
          </a:p>
        </p:txBody>
      </p:sp>
      <p:graphicFrame>
        <p:nvGraphicFramePr>
          <p:cNvPr id="43" name="图表 42"/>
          <p:cNvGraphicFramePr>
            <a:graphicFrameLocks/>
          </p:cNvGraphicFramePr>
          <p:nvPr>
            <p:extLst/>
          </p:nvPr>
        </p:nvGraphicFramePr>
        <p:xfrm>
          <a:off x="3823817" y="83334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 name="图表 43"/>
          <p:cNvGraphicFramePr>
            <a:graphicFrameLocks/>
          </p:cNvGraphicFramePr>
          <p:nvPr>
            <p:extLst/>
          </p:nvPr>
        </p:nvGraphicFramePr>
        <p:xfrm>
          <a:off x="3823817" y="3732617"/>
          <a:ext cx="4572000" cy="274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直接箭头连接符 6"/>
          <p:cNvCxnSpPr>
            <a:stCxn id="6" idx="2"/>
            <a:endCxn id="20" idx="0"/>
          </p:cNvCxnSpPr>
          <p:nvPr/>
        </p:nvCxnSpPr>
        <p:spPr>
          <a:xfrm>
            <a:off x="435467" y="2481672"/>
            <a:ext cx="0" cy="9102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直接箭头连接符 11"/>
          <p:cNvCxnSpPr>
            <a:stCxn id="20" idx="2"/>
            <a:endCxn id="42" idx="0"/>
          </p:cNvCxnSpPr>
          <p:nvPr/>
        </p:nvCxnSpPr>
        <p:spPr>
          <a:xfrm>
            <a:off x="435467" y="4832036"/>
            <a:ext cx="0" cy="4690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8" name="图片 7"/>
          <p:cNvPicPr>
            <a:picLocks noChangeAspect="1"/>
          </p:cNvPicPr>
          <p:nvPr/>
        </p:nvPicPr>
        <p:blipFill>
          <a:blip r:embed="rId5"/>
          <a:stretch>
            <a:fillRect/>
          </a:stretch>
        </p:blipFill>
        <p:spPr>
          <a:xfrm>
            <a:off x="1075683" y="2310239"/>
            <a:ext cx="7277100" cy="3162300"/>
          </a:xfrm>
          <a:prstGeom prst="rect">
            <a:avLst/>
          </a:prstGeom>
        </p:spPr>
      </p:pic>
    </p:spTree>
    <p:extLst>
      <p:ext uri="{BB962C8B-B14F-4D97-AF65-F5344CB8AC3E}">
        <p14:creationId xmlns:p14="http://schemas.microsoft.com/office/powerpoint/2010/main" val="251114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randombar(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3" grpId="0">
        <p:bldAsOne/>
      </p:bldGraphic>
      <p:bldGraphic spid="4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6874" y="33082"/>
            <a:ext cx="8229600" cy="796950"/>
          </a:xfrm>
        </p:spPr>
        <p:txBody>
          <a:bodyPr>
            <a:normAutofit/>
          </a:bodyPr>
          <a:lstStyle/>
          <a:p>
            <a:r>
              <a:rPr lang="en-US" altLang="zh-CN" sz="2000" dirty="0"/>
              <a:t>2.</a:t>
            </a:r>
            <a:r>
              <a:rPr lang="zh-CN" altLang="en-US" sz="2000" dirty="0"/>
              <a:t>形成焓预测与寻</a:t>
            </a:r>
            <a:r>
              <a:rPr lang="zh-CN" altLang="en-US" sz="2000" dirty="0" smtClean="0"/>
              <a:t>优</a:t>
            </a:r>
            <a:r>
              <a:rPr lang="en-US" altLang="zh-CN" sz="2000" dirty="0" smtClean="0"/>
              <a:t>——</a:t>
            </a:r>
            <a:r>
              <a:rPr lang="zh-CN" altLang="en-US" sz="2000" dirty="0"/>
              <a:t/>
            </a:r>
            <a:br>
              <a:rPr lang="zh-CN" altLang="en-US" sz="2000" dirty="0"/>
            </a:br>
            <a:r>
              <a:rPr lang="en-US" altLang="zh-CN" sz="2000" dirty="0" smtClean="0">
                <a:effectLst/>
              </a:rPr>
              <a:t>NiCo-X</a:t>
            </a:r>
            <a:r>
              <a:rPr lang="zh-CN" altLang="zh-CN" sz="2000" dirty="0" smtClean="0">
                <a:effectLst/>
              </a:rPr>
              <a:t>体系</a:t>
            </a:r>
            <a:r>
              <a:rPr lang="en-US" altLang="zh-CN" sz="2000" dirty="0" smtClean="0">
                <a:effectLst/>
              </a:rPr>
              <a:t>Fcc</a:t>
            </a:r>
            <a:r>
              <a:rPr lang="zh-CN" altLang="zh-CN" sz="2000" dirty="0" smtClean="0">
                <a:effectLst/>
              </a:rPr>
              <a:t>相形成</a:t>
            </a:r>
            <a:r>
              <a:rPr lang="zh-CN" altLang="en-US" sz="2000" dirty="0" smtClean="0">
                <a:effectLst/>
              </a:rPr>
              <a:t>焓</a:t>
            </a:r>
            <a:r>
              <a:rPr lang="zh-CN" altLang="zh-CN" sz="2000" dirty="0" smtClean="0">
                <a:effectLst/>
              </a:rPr>
              <a:t>的</a:t>
            </a:r>
            <a:r>
              <a:rPr lang="zh-CN" altLang="en-US" sz="2000" dirty="0" smtClean="0">
                <a:effectLst/>
              </a:rPr>
              <a:t>高通量计算框架</a:t>
            </a:r>
            <a:endParaRPr lang="zh-CN" altLang="en-US" sz="2000" dirty="0"/>
          </a:p>
        </p:txBody>
      </p:sp>
      <p:graphicFrame>
        <p:nvGraphicFramePr>
          <p:cNvPr id="67" name="图示 66"/>
          <p:cNvGraphicFramePr/>
          <p:nvPr>
            <p:extLst/>
          </p:nvPr>
        </p:nvGraphicFramePr>
        <p:xfrm>
          <a:off x="107504" y="240512"/>
          <a:ext cx="8958970" cy="175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0" name="直接连接符 39"/>
          <p:cNvCxnSpPr/>
          <p:nvPr/>
        </p:nvCxnSpPr>
        <p:spPr>
          <a:xfrm>
            <a:off x="3385868" y="1268761"/>
            <a:ext cx="0" cy="3744416"/>
          </a:xfrm>
          <a:prstGeom prst="line">
            <a:avLst/>
          </a:prstGeom>
          <a:ln w="101600">
            <a:solidFill>
              <a:schemeClr val="accent1">
                <a:lumMod val="40000"/>
                <a:lumOff val="60000"/>
              </a:schemeClr>
            </a:solidFill>
            <a:tailEnd type="none"/>
          </a:ln>
        </p:spPr>
        <p:style>
          <a:lnRef idx="1">
            <a:schemeClr val="accent5"/>
          </a:lnRef>
          <a:fillRef idx="0">
            <a:schemeClr val="accent5"/>
          </a:fillRef>
          <a:effectRef idx="0">
            <a:schemeClr val="accent5"/>
          </a:effectRef>
          <a:fontRef idx="minor">
            <a:schemeClr val="tx1"/>
          </a:fontRef>
        </p:style>
      </p:cxnSp>
      <p:pic>
        <p:nvPicPr>
          <p:cNvPr id="84" name="图片 83"/>
          <p:cNvPicPr>
            <a:picLocks noChangeAspect="1"/>
          </p:cNvPicPr>
          <p:nvPr/>
        </p:nvPicPr>
        <p:blipFill>
          <a:blip r:embed="rId7"/>
          <a:stretch>
            <a:fillRect/>
          </a:stretch>
        </p:blipFill>
        <p:spPr>
          <a:xfrm>
            <a:off x="3491881" y="1457701"/>
            <a:ext cx="2847204" cy="1467243"/>
          </a:xfrm>
          <a:prstGeom prst="rect">
            <a:avLst/>
          </a:prstGeom>
        </p:spPr>
      </p:pic>
      <p:pic>
        <p:nvPicPr>
          <p:cNvPr id="88" name="Picture 2" descr="https://timgsa.baidu.com/timg?image&amp;quality=80&amp;size=b9999_10000&amp;sec=1528092513702&amp;di=0be0b376c41c6e94084896622144bd0a&amp;imgtype=0&amp;src=http%3A%2F%2Fimg54.gkzhan.com%2F9%2F20160707%2F63603484478915323793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5538" y="3420713"/>
            <a:ext cx="2395796" cy="1413520"/>
          </a:xfrm>
          <a:prstGeom prst="rect">
            <a:avLst/>
          </a:prstGeom>
          <a:noFill/>
          <a:extLst>
            <a:ext uri="{909E8E84-426E-40DD-AFC4-6F175D3DCCD1}">
              <a14:hiddenFill xmlns:a14="http://schemas.microsoft.com/office/drawing/2010/main">
                <a:solidFill>
                  <a:srgbClr val="FFFFFF"/>
                </a:solidFill>
              </a14:hiddenFill>
            </a:ext>
          </a:extLst>
        </p:spPr>
      </p:pic>
      <p:sp>
        <p:nvSpPr>
          <p:cNvPr id="2048" name="圆角矩形 2047"/>
          <p:cNvSpPr/>
          <p:nvPr/>
        </p:nvSpPr>
        <p:spPr>
          <a:xfrm>
            <a:off x="6709279" y="1493935"/>
            <a:ext cx="2258957" cy="1466314"/>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6938278" y="1542272"/>
            <a:ext cx="1788076" cy="276999"/>
          </a:xfrm>
          <a:prstGeom prst="rect">
            <a:avLst/>
          </a:prstGeom>
          <a:noFill/>
        </p:spPr>
        <p:txBody>
          <a:bodyPr wrap="square" rtlCol="0">
            <a:spAutoFit/>
          </a:bodyPr>
          <a:lstStyle/>
          <a:p>
            <a:pPr algn="ctr"/>
            <a:r>
              <a:rPr lang="zh-CN" altLang="en-US" sz="1200" b="1" dirty="0" smtClean="0"/>
              <a:t>样本构造</a:t>
            </a:r>
            <a:endParaRPr lang="zh-CN" altLang="en-US" sz="1200" b="1" dirty="0"/>
          </a:p>
        </p:txBody>
      </p:sp>
      <p:sp>
        <p:nvSpPr>
          <p:cNvPr id="2049" name="右箭头 2048"/>
          <p:cNvSpPr/>
          <p:nvPr/>
        </p:nvSpPr>
        <p:spPr>
          <a:xfrm>
            <a:off x="6372201" y="2064890"/>
            <a:ext cx="337077" cy="39643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 name="下箭头 2049"/>
          <p:cNvSpPr/>
          <p:nvPr/>
        </p:nvSpPr>
        <p:spPr>
          <a:xfrm>
            <a:off x="7625222" y="2810541"/>
            <a:ext cx="475170" cy="38341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3" name="左箭头 2052"/>
          <p:cNvSpPr/>
          <p:nvPr/>
        </p:nvSpPr>
        <p:spPr>
          <a:xfrm>
            <a:off x="6158138" y="3785024"/>
            <a:ext cx="452492" cy="386744"/>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6" name="矩形 2055"/>
          <p:cNvSpPr/>
          <p:nvPr/>
        </p:nvSpPr>
        <p:spPr>
          <a:xfrm>
            <a:off x="3571302" y="3242020"/>
            <a:ext cx="2586835" cy="155073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9" name="文本框 2058"/>
          <p:cNvSpPr txBox="1"/>
          <p:nvPr/>
        </p:nvSpPr>
        <p:spPr>
          <a:xfrm>
            <a:off x="4209411" y="3210464"/>
            <a:ext cx="1728193" cy="276999"/>
          </a:xfrm>
          <a:prstGeom prst="rect">
            <a:avLst/>
          </a:prstGeom>
          <a:noFill/>
        </p:spPr>
        <p:txBody>
          <a:bodyPr wrap="square" rtlCol="0">
            <a:spAutoFit/>
          </a:bodyPr>
          <a:lstStyle/>
          <a:p>
            <a:r>
              <a:rPr lang="zh-CN" altLang="en-US" sz="1200" b="1" dirty="0"/>
              <a:t>数</a:t>
            </a:r>
            <a:r>
              <a:rPr lang="zh-CN" altLang="en-US" sz="1200" b="1" dirty="0" smtClean="0"/>
              <a:t>据建模和分析</a:t>
            </a:r>
            <a:endParaRPr lang="zh-CN" altLang="en-US" sz="1200" b="1" dirty="0"/>
          </a:p>
        </p:txBody>
      </p:sp>
      <p:pic>
        <p:nvPicPr>
          <p:cNvPr id="2061" name="图片 2060"/>
          <p:cNvPicPr>
            <a:picLocks noChangeAspect="1"/>
          </p:cNvPicPr>
          <p:nvPr/>
        </p:nvPicPr>
        <p:blipFill>
          <a:blip r:embed="rId9"/>
          <a:stretch>
            <a:fillRect/>
          </a:stretch>
        </p:blipFill>
        <p:spPr>
          <a:xfrm>
            <a:off x="6907780" y="1819271"/>
            <a:ext cx="1861953" cy="1035796"/>
          </a:xfrm>
          <a:prstGeom prst="rect">
            <a:avLst/>
          </a:prstGeom>
        </p:spPr>
      </p:pic>
      <p:grpSp>
        <p:nvGrpSpPr>
          <p:cNvPr id="69" name="组合 68"/>
          <p:cNvGrpSpPr/>
          <p:nvPr/>
        </p:nvGrpSpPr>
        <p:grpSpPr>
          <a:xfrm>
            <a:off x="846992" y="1496219"/>
            <a:ext cx="1827893" cy="836122"/>
            <a:chOff x="415494" y="1641797"/>
            <a:chExt cx="1827893" cy="836122"/>
          </a:xfrm>
        </p:grpSpPr>
        <p:sp>
          <p:nvSpPr>
            <p:cNvPr id="118" name="圆角矩形 117"/>
            <p:cNvSpPr/>
            <p:nvPr/>
          </p:nvSpPr>
          <p:spPr>
            <a:xfrm>
              <a:off x="442344" y="1656419"/>
              <a:ext cx="1801043" cy="8215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9" name="文本框 118"/>
            <p:cNvSpPr txBox="1"/>
            <p:nvPr/>
          </p:nvSpPr>
          <p:spPr>
            <a:xfrm>
              <a:off x="415494" y="2086557"/>
              <a:ext cx="972092" cy="307777"/>
            </a:xfrm>
            <a:prstGeom prst="rect">
              <a:avLst/>
            </a:prstGeom>
            <a:noFill/>
          </p:spPr>
          <p:txBody>
            <a:bodyPr wrap="square" rtlCol="0">
              <a:spAutoFit/>
            </a:bodyPr>
            <a:lstStyle/>
            <a:p>
              <a:r>
                <a:rPr lang="en-US" altLang="zh-CN" sz="1400" b="1" dirty="0" smtClean="0"/>
                <a:t>EMTO-CPA</a:t>
              </a:r>
              <a:endParaRPr lang="zh-CN" altLang="en-US" sz="1400" b="1" dirty="0"/>
            </a:p>
          </p:txBody>
        </p:sp>
        <p:sp>
          <p:nvSpPr>
            <p:cNvPr id="120" name="文本框 119"/>
            <p:cNvSpPr txBox="1"/>
            <p:nvPr/>
          </p:nvSpPr>
          <p:spPr>
            <a:xfrm>
              <a:off x="1525789" y="2066844"/>
              <a:ext cx="709517" cy="307777"/>
            </a:xfrm>
            <a:prstGeom prst="rect">
              <a:avLst/>
            </a:prstGeom>
            <a:noFill/>
          </p:spPr>
          <p:txBody>
            <a:bodyPr wrap="square" rtlCol="0">
              <a:spAutoFit/>
            </a:bodyPr>
            <a:lstStyle/>
            <a:p>
              <a:r>
                <a:rPr lang="en-US" altLang="zh-CN" sz="1400" b="1" dirty="0"/>
                <a:t>Kohler</a:t>
              </a:r>
              <a:endParaRPr lang="zh-CN" altLang="en-US" sz="1400" b="1" dirty="0"/>
            </a:p>
          </p:txBody>
        </p:sp>
        <p:cxnSp>
          <p:nvCxnSpPr>
            <p:cNvPr id="122" name="直接连接符 121"/>
            <p:cNvCxnSpPr/>
            <p:nvPr/>
          </p:nvCxnSpPr>
          <p:spPr>
            <a:xfrm flipV="1">
              <a:off x="432927" y="1940104"/>
              <a:ext cx="1810460" cy="18297"/>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23" name="文本框 122"/>
            <p:cNvSpPr txBox="1"/>
            <p:nvPr/>
          </p:nvSpPr>
          <p:spPr>
            <a:xfrm>
              <a:off x="620278" y="1641797"/>
              <a:ext cx="1534616" cy="284633"/>
            </a:xfrm>
            <a:prstGeom prst="rect">
              <a:avLst/>
            </a:prstGeom>
            <a:noFill/>
          </p:spPr>
          <p:txBody>
            <a:bodyPr wrap="square" rtlCol="0">
              <a:spAutoFit/>
            </a:bodyPr>
            <a:lstStyle/>
            <a:p>
              <a:r>
                <a:rPr lang="zh-CN" altLang="en-US" sz="1400" b="1" dirty="0" smtClean="0"/>
                <a:t>材料学计算方法</a:t>
              </a:r>
              <a:endParaRPr lang="zh-CN" altLang="en-US" sz="1400" b="1" dirty="0"/>
            </a:p>
          </p:txBody>
        </p:sp>
        <p:sp>
          <p:nvSpPr>
            <p:cNvPr id="125" name="加号 124"/>
            <p:cNvSpPr/>
            <p:nvPr/>
          </p:nvSpPr>
          <p:spPr>
            <a:xfrm>
              <a:off x="1351151" y="2148868"/>
              <a:ext cx="201046" cy="178805"/>
            </a:xfrm>
            <a:prstGeom prst="mathPlus">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74" name="下箭头 73"/>
          <p:cNvSpPr/>
          <p:nvPr/>
        </p:nvSpPr>
        <p:spPr>
          <a:xfrm>
            <a:off x="959770" y="2367966"/>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下箭头 143"/>
          <p:cNvSpPr/>
          <p:nvPr/>
        </p:nvSpPr>
        <p:spPr>
          <a:xfrm>
            <a:off x="2169700" y="2367966"/>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a:off x="451046" y="2798506"/>
            <a:ext cx="1205217" cy="85274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48" name="圆角矩形 147"/>
          <p:cNvSpPr/>
          <p:nvPr/>
        </p:nvSpPr>
        <p:spPr>
          <a:xfrm>
            <a:off x="1852016" y="2780928"/>
            <a:ext cx="1174999" cy="884689"/>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85" name="文本框 84"/>
          <p:cNvSpPr txBox="1"/>
          <p:nvPr/>
        </p:nvSpPr>
        <p:spPr>
          <a:xfrm>
            <a:off x="530236" y="2780928"/>
            <a:ext cx="1161444" cy="276999"/>
          </a:xfrm>
          <a:prstGeom prst="rect">
            <a:avLst/>
          </a:prstGeom>
          <a:noFill/>
        </p:spPr>
        <p:txBody>
          <a:bodyPr wrap="square" rtlCol="0">
            <a:spAutoFit/>
          </a:bodyPr>
          <a:lstStyle/>
          <a:p>
            <a:r>
              <a:rPr lang="zh-CN" altLang="en-US" sz="1200" b="1" dirty="0" smtClean="0">
                <a:solidFill>
                  <a:srgbClr val="FF0000"/>
                </a:solidFill>
              </a:rPr>
              <a:t>无对应关系</a:t>
            </a:r>
            <a:endParaRPr lang="zh-CN" altLang="en-US" sz="1200" b="1" dirty="0">
              <a:solidFill>
                <a:srgbClr val="FF0000"/>
              </a:solidFill>
            </a:endParaRPr>
          </a:p>
        </p:txBody>
      </p:sp>
      <p:sp>
        <p:nvSpPr>
          <p:cNvPr id="86" name="文本框 85"/>
          <p:cNvSpPr txBox="1"/>
          <p:nvPr/>
        </p:nvSpPr>
        <p:spPr>
          <a:xfrm>
            <a:off x="451047" y="3083530"/>
            <a:ext cx="1126028" cy="461665"/>
          </a:xfrm>
          <a:prstGeom prst="rect">
            <a:avLst/>
          </a:prstGeom>
          <a:noFill/>
        </p:spPr>
        <p:txBody>
          <a:bodyPr wrap="square" rtlCol="0">
            <a:spAutoFit/>
          </a:bodyPr>
          <a:lstStyle/>
          <a:p>
            <a:pPr algn="ctr"/>
            <a:r>
              <a:rPr lang="zh-CN" altLang="en-US" sz="1200" b="1" dirty="0" smtClean="0"/>
              <a:t>二元、三元系形成焓数据</a:t>
            </a:r>
            <a:endParaRPr lang="zh-CN" altLang="en-US" sz="1200" b="1" dirty="0"/>
          </a:p>
        </p:txBody>
      </p:sp>
      <p:sp>
        <p:nvSpPr>
          <p:cNvPr id="151" name="文本框 150"/>
          <p:cNvSpPr txBox="1"/>
          <p:nvPr/>
        </p:nvSpPr>
        <p:spPr>
          <a:xfrm>
            <a:off x="1971650" y="2769925"/>
            <a:ext cx="1161444" cy="276999"/>
          </a:xfrm>
          <a:prstGeom prst="rect">
            <a:avLst/>
          </a:prstGeom>
          <a:noFill/>
        </p:spPr>
        <p:txBody>
          <a:bodyPr wrap="square" rtlCol="0">
            <a:spAutoFit/>
          </a:bodyPr>
          <a:lstStyle/>
          <a:p>
            <a:r>
              <a:rPr lang="zh-CN" altLang="en-US" sz="1200" b="1" dirty="0">
                <a:solidFill>
                  <a:srgbClr val="FF0000"/>
                </a:solidFill>
              </a:rPr>
              <a:t>有</a:t>
            </a:r>
            <a:r>
              <a:rPr lang="zh-CN" altLang="en-US" sz="1200" b="1" dirty="0" smtClean="0">
                <a:solidFill>
                  <a:srgbClr val="FF0000"/>
                </a:solidFill>
              </a:rPr>
              <a:t>对应关系</a:t>
            </a:r>
            <a:endParaRPr lang="zh-CN" altLang="en-US" sz="1200" b="1" dirty="0">
              <a:solidFill>
                <a:srgbClr val="FF0000"/>
              </a:solidFill>
            </a:endParaRPr>
          </a:p>
        </p:txBody>
      </p:sp>
      <p:sp>
        <p:nvSpPr>
          <p:cNvPr id="87" name="矩形 86"/>
          <p:cNvSpPr/>
          <p:nvPr/>
        </p:nvSpPr>
        <p:spPr>
          <a:xfrm>
            <a:off x="1883172" y="3082204"/>
            <a:ext cx="1129597" cy="461665"/>
          </a:xfrm>
          <a:prstGeom prst="rect">
            <a:avLst/>
          </a:prstGeom>
        </p:spPr>
        <p:txBody>
          <a:bodyPr wrap="square">
            <a:spAutoFit/>
          </a:bodyPr>
          <a:lstStyle/>
          <a:p>
            <a:pPr algn="ctr"/>
            <a:r>
              <a:rPr lang="zh-CN" altLang="en-US" sz="1200" b="1" dirty="0"/>
              <a:t>二</a:t>
            </a:r>
            <a:r>
              <a:rPr lang="zh-CN" altLang="en-US" sz="1200" b="1" dirty="0" smtClean="0"/>
              <a:t>元</a:t>
            </a:r>
            <a:r>
              <a:rPr lang="en-US" altLang="zh-CN" sz="1200" b="1" dirty="0" smtClean="0"/>
              <a:t>---</a:t>
            </a:r>
            <a:r>
              <a:rPr lang="zh-CN" altLang="en-US" sz="1200" b="1" dirty="0" smtClean="0"/>
              <a:t>三</a:t>
            </a:r>
            <a:r>
              <a:rPr lang="zh-CN" altLang="en-US" sz="1200" b="1" dirty="0"/>
              <a:t>元系形成焓数据</a:t>
            </a:r>
          </a:p>
        </p:txBody>
      </p:sp>
      <p:sp>
        <p:nvSpPr>
          <p:cNvPr id="89" name="文本框 88"/>
          <p:cNvSpPr txBox="1"/>
          <p:nvPr/>
        </p:nvSpPr>
        <p:spPr>
          <a:xfrm>
            <a:off x="274876" y="4081512"/>
            <a:ext cx="374738" cy="892552"/>
          </a:xfrm>
          <a:prstGeom prst="rect">
            <a:avLst/>
          </a:prstGeom>
          <a:noFill/>
        </p:spPr>
        <p:txBody>
          <a:bodyPr wrap="square" rtlCol="0">
            <a:spAutoFit/>
          </a:bodyPr>
          <a:lstStyle/>
          <a:p>
            <a:r>
              <a:rPr lang="zh-CN" altLang="en-US" sz="1300" b="1" dirty="0" smtClean="0"/>
              <a:t>需求提出</a:t>
            </a:r>
            <a:endParaRPr lang="zh-CN" altLang="en-US" sz="1300" b="1" dirty="0"/>
          </a:p>
        </p:txBody>
      </p:sp>
      <p:sp>
        <p:nvSpPr>
          <p:cNvPr id="154" name="下箭头 153"/>
          <p:cNvSpPr/>
          <p:nvPr/>
        </p:nvSpPr>
        <p:spPr>
          <a:xfrm>
            <a:off x="864425" y="3682482"/>
            <a:ext cx="360040" cy="60216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下箭头 154"/>
          <p:cNvSpPr/>
          <p:nvPr/>
        </p:nvSpPr>
        <p:spPr>
          <a:xfrm>
            <a:off x="2203233" y="3691098"/>
            <a:ext cx="360040" cy="59355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469591" y="4304889"/>
            <a:ext cx="1537986" cy="492443"/>
          </a:xfrm>
          <a:prstGeom prst="rect">
            <a:avLst/>
          </a:prstGeom>
          <a:noFill/>
        </p:spPr>
        <p:txBody>
          <a:bodyPr wrap="square" rtlCol="0">
            <a:spAutoFit/>
          </a:bodyPr>
          <a:lstStyle/>
          <a:p>
            <a:pPr algn="ctr"/>
            <a:r>
              <a:rPr lang="zh-CN" altLang="en-US" sz="1300" b="1" dirty="0" smtClean="0">
                <a:solidFill>
                  <a:srgbClr val="FF0000"/>
                </a:solidFill>
              </a:rPr>
              <a:t>寻找一种新的二元</a:t>
            </a:r>
            <a:r>
              <a:rPr lang="en-US" altLang="zh-CN" sz="1300" b="1" dirty="0" smtClean="0">
                <a:solidFill>
                  <a:srgbClr val="FF0000"/>
                </a:solidFill>
              </a:rPr>
              <a:t>-</a:t>
            </a:r>
            <a:r>
              <a:rPr lang="zh-CN" altLang="en-US" sz="1300" b="1" dirty="0" smtClean="0">
                <a:solidFill>
                  <a:srgbClr val="FF0000"/>
                </a:solidFill>
              </a:rPr>
              <a:t>三元对应关系</a:t>
            </a:r>
            <a:endParaRPr lang="zh-CN" altLang="en-US" sz="1300" b="1" dirty="0">
              <a:solidFill>
                <a:srgbClr val="FF0000"/>
              </a:solidFill>
            </a:endParaRPr>
          </a:p>
        </p:txBody>
      </p:sp>
      <p:sp>
        <p:nvSpPr>
          <p:cNvPr id="91" name="矩形 90"/>
          <p:cNvSpPr/>
          <p:nvPr/>
        </p:nvSpPr>
        <p:spPr>
          <a:xfrm>
            <a:off x="1822116" y="4304888"/>
            <a:ext cx="1559979" cy="492443"/>
          </a:xfrm>
          <a:prstGeom prst="rect">
            <a:avLst/>
          </a:prstGeom>
        </p:spPr>
        <p:txBody>
          <a:bodyPr wrap="square">
            <a:spAutoFit/>
          </a:bodyPr>
          <a:lstStyle/>
          <a:p>
            <a:pPr algn="ctr"/>
            <a:r>
              <a:rPr lang="zh-CN" altLang="en-US" sz="1300" b="1" dirty="0">
                <a:solidFill>
                  <a:srgbClr val="FF0000"/>
                </a:solidFill>
              </a:rPr>
              <a:t>高效准确地预测</a:t>
            </a:r>
            <a:endParaRPr lang="en-US" altLang="zh-CN" sz="1300" b="1" dirty="0">
              <a:solidFill>
                <a:srgbClr val="FF0000"/>
              </a:solidFill>
            </a:endParaRPr>
          </a:p>
          <a:p>
            <a:pPr algn="ctr"/>
            <a:r>
              <a:rPr lang="zh-CN" altLang="en-US" sz="1300" b="1" dirty="0">
                <a:solidFill>
                  <a:srgbClr val="FF0000"/>
                </a:solidFill>
              </a:rPr>
              <a:t>三元系形成焓</a:t>
            </a:r>
          </a:p>
        </p:txBody>
      </p:sp>
      <p:sp>
        <p:nvSpPr>
          <p:cNvPr id="94" name="矩形 93"/>
          <p:cNvSpPr/>
          <p:nvPr/>
        </p:nvSpPr>
        <p:spPr>
          <a:xfrm>
            <a:off x="334262" y="4117265"/>
            <a:ext cx="2941374" cy="813581"/>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a:off x="0" y="5029050"/>
            <a:ext cx="9144000" cy="12331"/>
          </a:xfrm>
          <a:prstGeom prst="line">
            <a:avLst/>
          </a:prstGeom>
          <a:ln w="88900">
            <a:solidFill>
              <a:schemeClr val="accent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367404" y="2590461"/>
            <a:ext cx="2783372" cy="123508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圆角右箭头 126"/>
          <p:cNvSpPr/>
          <p:nvPr/>
        </p:nvSpPr>
        <p:spPr>
          <a:xfrm>
            <a:off x="2902529" y="1914921"/>
            <a:ext cx="576064" cy="658462"/>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2" name="文本框 1031"/>
          <p:cNvSpPr txBox="1"/>
          <p:nvPr/>
        </p:nvSpPr>
        <p:spPr>
          <a:xfrm>
            <a:off x="-53520" y="1371612"/>
            <a:ext cx="461665" cy="3600399"/>
          </a:xfrm>
          <a:prstGeom prst="rect">
            <a:avLst/>
          </a:prstGeom>
          <a:noFill/>
        </p:spPr>
        <p:txBody>
          <a:bodyPr vert="eaVert" wrap="square" rtlCol="0">
            <a:spAutoFit/>
          </a:bodyPr>
          <a:lstStyle/>
          <a:p>
            <a:pPr algn="ctr"/>
            <a:r>
              <a:rPr lang="zh-CN" altLang="en-US" b="1" dirty="0" smtClean="0">
                <a:solidFill>
                  <a:schemeClr val="tx1">
                    <a:lumMod val="75000"/>
                    <a:lumOff val="25000"/>
                  </a:schemeClr>
                </a:solidFill>
              </a:rPr>
              <a:t>基于机器学习的高通量计算模型</a:t>
            </a:r>
            <a:endParaRPr lang="zh-CN" altLang="en-US" b="1" dirty="0">
              <a:solidFill>
                <a:schemeClr val="tx1">
                  <a:lumMod val="75000"/>
                  <a:lumOff val="25000"/>
                </a:schemeClr>
              </a:solidFill>
            </a:endParaRPr>
          </a:p>
        </p:txBody>
      </p:sp>
      <p:grpSp>
        <p:nvGrpSpPr>
          <p:cNvPr id="1041" name="组合 1040"/>
          <p:cNvGrpSpPr/>
          <p:nvPr/>
        </p:nvGrpSpPr>
        <p:grpSpPr>
          <a:xfrm>
            <a:off x="5992628" y="5160659"/>
            <a:ext cx="2869975" cy="1601225"/>
            <a:chOff x="4942385" y="5122824"/>
            <a:chExt cx="2869975" cy="1601225"/>
          </a:xfrm>
        </p:grpSpPr>
        <p:pic>
          <p:nvPicPr>
            <p:cNvPr id="1036" name="图片 1035"/>
            <p:cNvPicPr>
              <a:picLocks noChangeAspect="1"/>
            </p:cNvPicPr>
            <p:nvPr/>
          </p:nvPicPr>
          <p:blipFill>
            <a:blip r:embed="rId10"/>
            <a:stretch>
              <a:fillRect/>
            </a:stretch>
          </p:blipFill>
          <p:spPr>
            <a:xfrm>
              <a:off x="5368059" y="5135292"/>
              <a:ext cx="2300285" cy="1588757"/>
            </a:xfrm>
            <a:prstGeom prst="rect">
              <a:avLst/>
            </a:prstGeom>
          </p:spPr>
        </p:pic>
        <p:sp>
          <p:nvSpPr>
            <p:cNvPr id="1038" name="矩形 1037"/>
            <p:cNvSpPr/>
            <p:nvPr/>
          </p:nvSpPr>
          <p:spPr>
            <a:xfrm>
              <a:off x="4942385" y="5122824"/>
              <a:ext cx="2869975" cy="160092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p:cNvSpPr txBox="1"/>
            <p:nvPr/>
          </p:nvSpPr>
          <p:spPr>
            <a:xfrm>
              <a:off x="4967948" y="5229024"/>
              <a:ext cx="400110" cy="1325592"/>
            </a:xfrm>
            <a:prstGeom prst="rect">
              <a:avLst/>
            </a:prstGeom>
            <a:noFill/>
          </p:spPr>
          <p:txBody>
            <a:bodyPr vert="eaVert" wrap="square" rtlCol="0">
              <a:spAutoFit/>
            </a:bodyPr>
            <a:lstStyle/>
            <a:p>
              <a:r>
                <a:rPr lang="en-US" altLang="zh-CN" sz="1400" b="1" dirty="0" smtClean="0">
                  <a:solidFill>
                    <a:srgbClr val="FF0000"/>
                  </a:solidFill>
                </a:rPr>
                <a:t>NiCo</a:t>
              </a:r>
              <a:r>
                <a:rPr lang="zh-CN" altLang="en-US" sz="1400" b="1" dirty="0" smtClean="0">
                  <a:solidFill>
                    <a:srgbClr val="FF0000"/>
                  </a:solidFill>
                </a:rPr>
                <a:t>基相图设计</a:t>
              </a:r>
              <a:endParaRPr lang="zh-CN" altLang="en-US" sz="1400" b="1" dirty="0">
                <a:solidFill>
                  <a:srgbClr val="FF0000"/>
                </a:solidFill>
              </a:endParaRPr>
            </a:p>
          </p:txBody>
        </p:sp>
      </p:grpSp>
      <p:grpSp>
        <p:nvGrpSpPr>
          <p:cNvPr id="1040" name="组合 1039"/>
          <p:cNvGrpSpPr/>
          <p:nvPr/>
        </p:nvGrpSpPr>
        <p:grpSpPr>
          <a:xfrm>
            <a:off x="334262" y="5250670"/>
            <a:ext cx="3047834" cy="1494012"/>
            <a:chOff x="625433" y="5199752"/>
            <a:chExt cx="3154479" cy="1544930"/>
          </a:xfrm>
        </p:grpSpPr>
        <p:pic>
          <p:nvPicPr>
            <p:cNvPr id="1035" name="图片 1034"/>
            <p:cNvPicPr>
              <a:picLocks noChangeAspect="1"/>
            </p:cNvPicPr>
            <p:nvPr/>
          </p:nvPicPr>
          <p:blipFill>
            <a:blip r:embed="rId11"/>
            <a:stretch>
              <a:fillRect/>
            </a:stretch>
          </p:blipFill>
          <p:spPr>
            <a:xfrm>
              <a:off x="945778" y="5199752"/>
              <a:ext cx="2705100" cy="1524000"/>
            </a:xfrm>
            <a:prstGeom prst="rect">
              <a:avLst/>
            </a:prstGeom>
          </p:spPr>
        </p:pic>
        <p:sp>
          <p:nvSpPr>
            <p:cNvPr id="1037" name="矩形 1036"/>
            <p:cNvSpPr/>
            <p:nvPr/>
          </p:nvSpPr>
          <p:spPr>
            <a:xfrm>
              <a:off x="625433" y="5199752"/>
              <a:ext cx="3154479" cy="1544930"/>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a:off x="637921" y="5398160"/>
              <a:ext cx="400110" cy="1325592"/>
            </a:xfrm>
            <a:prstGeom prst="rect">
              <a:avLst/>
            </a:prstGeom>
            <a:noFill/>
          </p:spPr>
          <p:txBody>
            <a:bodyPr vert="eaVert" wrap="square" rtlCol="0">
              <a:spAutoFit/>
            </a:bodyPr>
            <a:lstStyle/>
            <a:p>
              <a:pPr algn="ctr"/>
              <a:r>
                <a:rPr lang="zh-CN" altLang="en-US" sz="1400" b="1" dirty="0" smtClean="0">
                  <a:solidFill>
                    <a:srgbClr val="FF0000"/>
                  </a:solidFill>
                </a:rPr>
                <a:t>形成焓数据库</a:t>
              </a:r>
              <a:endParaRPr lang="zh-CN" altLang="en-US" sz="1400" b="1" dirty="0">
                <a:solidFill>
                  <a:srgbClr val="FF0000"/>
                </a:solidFill>
              </a:endParaRPr>
            </a:p>
          </p:txBody>
        </p:sp>
      </p:grpSp>
      <p:sp>
        <p:nvSpPr>
          <p:cNvPr id="1042" name="右箭头 1041"/>
          <p:cNvSpPr/>
          <p:nvPr/>
        </p:nvSpPr>
        <p:spPr>
          <a:xfrm>
            <a:off x="3432305" y="5779927"/>
            <a:ext cx="459639" cy="4044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3" name="流程图: 磁盘 1042"/>
          <p:cNvSpPr/>
          <p:nvPr/>
        </p:nvSpPr>
        <p:spPr>
          <a:xfrm>
            <a:off x="3891944" y="5552555"/>
            <a:ext cx="1321645" cy="792088"/>
          </a:xfrm>
          <a:prstGeom prst="flowChartMagneticDisk">
            <a:avLst/>
          </a:prstGeom>
          <a:solidFill>
            <a:schemeClr val="accent5">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lumMod val="75000"/>
                    <a:lumOff val="25000"/>
                  </a:schemeClr>
                </a:solidFill>
              </a:rPr>
              <a:t>Reliable and accuracy </a:t>
            </a:r>
            <a:r>
              <a:rPr lang="en-US" altLang="zh-CN" b="1" dirty="0" smtClean="0">
                <a:solidFill>
                  <a:schemeClr val="tx1">
                    <a:lumMod val="75000"/>
                    <a:lumOff val="25000"/>
                  </a:schemeClr>
                </a:solidFill>
              </a:rPr>
              <a:t>data </a:t>
            </a:r>
            <a:endParaRPr lang="zh-CN" altLang="en-US" b="1" dirty="0">
              <a:solidFill>
                <a:schemeClr val="tx1">
                  <a:lumMod val="75000"/>
                  <a:lumOff val="25000"/>
                </a:schemeClr>
              </a:solidFill>
            </a:endParaRPr>
          </a:p>
        </p:txBody>
      </p:sp>
      <p:sp>
        <p:nvSpPr>
          <p:cNvPr id="200" name="右箭头 199"/>
          <p:cNvSpPr/>
          <p:nvPr/>
        </p:nvSpPr>
        <p:spPr>
          <a:xfrm>
            <a:off x="5253291" y="5779927"/>
            <a:ext cx="654650" cy="4044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文本框 1043"/>
          <p:cNvSpPr txBox="1"/>
          <p:nvPr/>
        </p:nvSpPr>
        <p:spPr>
          <a:xfrm>
            <a:off x="-81125" y="5323641"/>
            <a:ext cx="461665" cy="1379265"/>
          </a:xfrm>
          <a:prstGeom prst="rect">
            <a:avLst/>
          </a:prstGeom>
          <a:noFill/>
        </p:spPr>
        <p:txBody>
          <a:bodyPr vert="eaVert" wrap="square" rtlCol="0">
            <a:spAutoFit/>
          </a:bodyPr>
          <a:lstStyle/>
          <a:p>
            <a:pPr algn="ctr"/>
            <a:r>
              <a:rPr lang="zh-CN" altLang="en-US" b="1" dirty="0" smtClean="0">
                <a:solidFill>
                  <a:schemeClr val="tx1">
                    <a:lumMod val="75000"/>
                    <a:lumOff val="25000"/>
                  </a:schemeClr>
                </a:solidFill>
              </a:rPr>
              <a:t>主要贡献</a:t>
            </a:r>
            <a:endParaRPr lang="zh-CN" altLang="en-US" b="1" dirty="0">
              <a:solidFill>
                <a:schemeClr val="tx1">
                  <a:lumMod val="75000"/>
                  <a:lumOff val="25000"/>
                </a:schemeClr>
              </a:solidFill>
            </a:endParaRPr>
          </a:p>
        </p:txBody>
      </p:sp>
      <p:pic>
        <p:nvPicPr>
          <p:cNvPr id="1051" name="图片 1050"/>
          <p:cNvPicPr>
            <a:picLocks noChangeAspect="1"/>
          </p:cNvPicPr>
          <p:nvPr/>
        </p:nvPicPr>
        <p:blipFill>
          <a:blip r:embed="rId12"/>
          <a:stretch>
            <a:fillRect/>
          </a:stretch>
        </p:blipFill>
        <p:spPr>
          <a:xfrm>
            <a:off x="6617976" y="3237833"/>
            <a:ext cx="2551095" cy="1589467"/>
          </a:xfrm>
          <a:prstGeom prst="rect">
            <a:avLst/>
          </a:prstGeom>
        </p:spPr>
      </p:pic>
      <p:sp>
        <p:nvSpPr>
          <p:cNvPr id="1052" name="文本框 1051"/>
          <p:cNvSpPr txBox="1"/>
          <p:nvPr/>
        </p:nvSpPr>
        <p:spPr>
          <a:xfrm>
            <a:off x="1136451" y="5241091"/>
            <a:ext cx="1611061" cy="307777"/>
          </a:xfrm>
          <a:prstGeom prst="rect">
            <a:avLst/>
          </a:prstGeom>
          <a:noFill/>
        </p:spPr>
        <p:txBody>
          <a:bodyPr wrap="square" rtlCol="0">
            <a:spAutoFit/>
          </a:bodyPr>
          <a:lstStyle/>
          <a:p>
            <a:r>
              <a:rPr lang="zh-CN" altLang="en-US" sz="1400" b="1" dirty="0">
                <a:solidFill>
                  <a:schemeClr val="accent6">
                    <a:lumMod val="50000"/>
                  </a:schemeClr>
                </a:solidFill>
              </a:rPr>
              <a:t>方</a:t>
            </a:r>
            <a:r>
              <a:rPr lang="zh-CN" altLang="en-US" sz="1400" b="1" dirty="0" smtClean="0">
                <a:solidFill>
                  <a:schemeClr val="accent6">
                    <a:lumMod val="50000"/>
                  </a:schemeClr>
                </a:solidFill>
              </a:rPr>
              <a:t>便、快捷、高效</a:t>
            </a:r>
            <a:endParaRPr lang="zh-CN" altLang="en-US" sz="1400" b="1" dirty="0">
              <a:solidFill>
                <a:schemeClr val="accent6">
                  <a:lumMod val="50000"/>
                </a:schemeClr>
              </a:solidFill>
            </a:endParaRPr>
          </a:p>
        </p:txBody>
      </p:sp>
      <p:sp>
        <p:nvSpPr>
          <p:cNvPr id="3" name="圆角右箭头 2"/>
          <p:cNvSpPr/>
          <p:nvPr/>
        </p:nvSpPr>
        <p:spPr>
          <a:xfrm rot="16200000" flipH="1">
            <a:off x="1825722" y="3850032"/>
            <a:ext cx="426032" cy="2686721"/>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圆角右箭头 3"/>
          <p:cNvSpPr/>
          <p:nvPr/>
        </p:nvSpPr>
        <p:spPr>
          <a:xfrm rot="5400000">
            <a:off x="4575959" y="3786676"/>
            <a:ext cx="426035" cy="2813436"/>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99742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流程图: 多文档 2078"/>
          <p:cNvSpPr/>
          <p:nvPr/>
        </p:nvSpPr>
        <p:spPr>
          <a:xfrm>
            <a:off x="3673339" y="3037171"/>
            <a:ext cx="803845" cy="600794"/>
          </a:xfrm>
          <a:prstGeom prst="flowChartMultidocumen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样本数据</a:t>
            </a:r>
            <a:endParaRPr lang="zh-CN" altLang="en-US" sz="1400" b="1" dirty="0">
              <a:solidFill>
                <a:schemeClr val="tx1"/>
              </a:solidFill>
            </a:endParaRPr>
          </a:p>
        </p:txBody>
      </p:sp>
      <p:sp>
        <p:nvSpPr>
          <p:cNvPr id="2" name="标题 1"/>
          <p:cNvSpPr>
            <a:spLocks noGrp="1"/>
          </p:cNvSpPr>
          <p:nvPr>
            <p:ph type="title"/>
          </p:nvPr>
        </p:nvSpPr>
        <p:spPr>
          <a:xfrm>
            <a:off x="882634" y="-27384"/>
            <a:ext cx="8229600" cy="796950"/>
          </a:xfrm>
        </p:spPr>
        <p:txBody>
          <a:bodyPr>
            <a:normAutofit/>
          </a:bodyPr>
          <a:lstStyle/>
          <a:p>
            <a:r>
              <a:rPr lang="en-US" altLang="zh-CN" sz="2200" dirty="0"/>
              <a:t>2.</a:t>
            </a:r>
            <a:r>
              <a:rPr lang="zh-CN" altLang="en-US" sz="2200" dirty="0"/>
              <a:t>形成焓预测与寻优</a:t>
            </a:r>
            <a:r>
              <a:rPr lang="en-US" altLang="zh-CN" sz="2200" dirty="0" smtClean="0"/>
              <a:t>——</a:t>
            </a:r>
            <a:br>
              <a:rPr lang="en-US" altLang="zh-CN" sz="2200" dirty="0" smtClean="0"/>
            </a:br>
            <a:r>
              <a:rPr lang="zh-CN" altLang="en-US" sz="2200" dirty="0" smtClean="0"/>
              <a:t>二元</a:t>
            </a:r>
            <a:r>
              <a:rPr lang="en-US" altLang="zh-CN" sz="2200" dirty="0" smtClean="0"/>
              <a:t>-</a:t>
            </a:r>
            <a:r>
              <a:rPr lang="zh-CN" altLang="en-US" sz="2200" dirty="0" smtClean="0"/>
              <a:t>三元系（有对应关系）合金形成焓预测</a:t>
            </a:r>
            <a:endParaRPr lang="zh-CN" altLang="en-US" sz="2200" dirty="0"/>
          </a:p>
        </p:txBody>
      </p:sp>
      <p:pic>
        <p:nvPicPr>
          <p:cNvPr id="6" name="图片 5"/>
          <p:cNvPicPr>
            <a:picLocks noChangeAspect="1"/>
          </p:cNvPicPr>
          <p:nvPr/>
        </p:nvPicPr>
        <p:blipFill>
          <a:blip r:embed="rId3"/>
          <a:stretch>
            <a:fillRect/>
          </a:stretch>
        </p:blipFill>
        <p:spPr>
          <a:xfrm>
            <a:off x="598186" y="1464289"/>
            <a:ext cx="2907693" cy="1673100"/>
          </a:xfrm>
          <a:prstGeom prst="rect">
            <a:avLst/>
          </a:prstGeom>
        </p:spPr>
      </p:pic>
      <p:sp>
        <p:nvSpPr>
          <p:cNvPr id="28" name="文本框 27"/>
          <p:cNvSpPr txBox="1"/>
          <p:nvPr/>
        </p:nvSpPr>
        <p:spPr>
          <a:xfrm>
            <a:off x="719884" y="1141623"/>
            <a:ext cx="2664296" cy="369332"/>
          </a:xfrm>
          <a:prstGeom prst="rect">
            <a:avLst/>
          </a:prstGeom>
          <a:noFill/>
        </p:spPr>
        <p:txBody>
          <a:bodyPr wrap="square" rtlCol="0">
            <a:spAutoFit/>
          </a:bodyPr>
          <a:lstStyle/>
          <a:p>
            <a:r>
              <a:rPr lang="zh-CN" altLang="en-US" b="1" dirty="0" smtClean="0"/>
              <a:t>二元</a:t>
            </a:r>
            <a:r>
              <a:rPr lang="en-US" altLang="zh-CN" b="1" dirty="0" smtClean="0"/>
              <a:t>-</a:t>
            </a:r>
            <a:r>
              <a:rPr lang="zh-CN" altLang="en-US" b="1" dirty="0" smtClean="0"/>
              <a:t>三元系形成焓数据</a:t>
            </a:r>
            <a:endParaRPr lang="zh-CN" altLang="en-US" b="1" dirty="0"/>
          </a:p>
        </p:txBody>
      </p:sp>
      <p:sp>
        <p:nvSpPr>
          <p:cNvPr id="29" name="文本框 28"/>
          <p:cNvSpPr txBox="1"/>
          <p:nvPr/>
        </p:nvSpPr>
        <p:spPr>
          <a:xfrm>
            <a:off x="609775" y="3409797"/>
            <a:ext cx="2825708" cy="1446550"/>
          </a:xfrm>
          <a:prstGeom prst="rect">
            <a:avLst/>
          </a:prstGeom>
          <a:noFill/>
          <a:ln w="28575">
            <a:solidFill>
              <a:schemeClr val="tx1"/>
            </a:solidFill>
          </a:ln>
        </p:spPr>
        <p:txBody>
          <a:bodyPr wrap="square" rtlCol="0">
            <a:spAutoFit/>
          </a:bodyPr>
          <a:lstStyle/>
          <a:p>
            <a:r>
              <a:rPr lang="zh-CN" altLang="en-US" sz="1400" b="1" dirty="0"/>
              <a:t>样</a:t>
            </a:r>
            <a:r>
              <a:rPr lang="zh-CN" altLang="en-US" sz="1400" b="1" dirty="0" smtClean="0"/>
              <a:t>本数据量</a:t>
            </a:r>
            <a:r>
              <a:rPr lang="zh-CN" altLang="en-US" sz="1400" dirty="0" smtClean="0"/>
              <a:t>：</a:t>
            </a:r>
            <a:r>
              <a:rPr lang="en-US" altLang="zh-CN" sz="1400" b="1" dirty="0" smtClean="0">
                <a:solidFill>
                  <a:srgbClr val="FF0000"/>
                </a:solidFill>
              </a:rPr>
              <a:t>29</a:t>
            </a:r>
            <a:r>
              <a:rPr lang="zh-CN" altLang="en-US" sz="1400" b="1" dirty="0" smtClean="0">
                <a:solidFill>
                  <a:srgbClr val="FF0000"/>
                </a:solidFill>
              </a:rPr>
              <a:t>条</a:t>
            </a:r>
            <a:endParaRPr lang="en-US" altLang="zh-CN" sz="1400" b="1" dirty="0" smtClean="0">
              <a:solidFill>
                <a:srgbClr val="FF0000"/>
              </a:solidFill>
            </a:endParaRPr>
          </a:p>
          <a:p>
            <a:r>
              <a:rPr lang="zh-CN" altLang="en-US" sz="1400" b="1" dirty="0" smtClean="0"/>
              <a:t>条件属性</a:t>
            </a:r>
            <a:r>
              <a:rPr lang="zh-CN" altLang="en-US" sz="1400" dirty="0" smtClean="0"/>
              <a:t>：</a:t>
            </a:r>
            <a:r>
              <a:rPr lang="en-US" altLang="zh-CN" sz="1400" b="1" dirty="0" smtClean="0">
                <a:solidFill>
                  <a:srgbClr val="FF0000"/>
                </a:solidFill>
              </a:rPr>
              <a:t>12</a:t>
            </a:r>
            <a:r>
              <a:rPr lang="zh-CN" altLang="en-US" sz="1400" b="1" dirty="0" smtClean="0">
                <a:solidFill>
                  <a:srgbClr val="FF0000"/>
                </a:solidFill>
              </a:rPr>
              <a:t>个</a:t>
            </a:r>
            <a:r>
              <a:rPr lang="zh-CN" altLang="en-US" sz="1400" dirty="0" smtClean="0"/>
              <a:t>（三种二元系成分（</a:t>
            </a:r>
            <a:r>
              <a:rPr lang="en-US" altLang="zh-CN" sz="1400" dirty="0" smtClean="0"/>
              <a:t>6</a:t>
            </a:r>
            <a:r>
              <a:rPr lang="zh-CN" altLang="en-US" sz="1400" dirty="0" smtClean="0"/>
              <a:t>个）、</a:t>
            </a:r>
            <a:r>
              <a:rPr lang="zh-CN" altLang="en-US" sz="1400" dirty="0"/>
              <a:t>二元系</a:t>
            </a:r>
            <a:r>
              <a:rPr lang="zh-CN" altLang="en-US" sz="1400" dirty="0" smtClean="0"/>
              <a:t>形成焓（</a:t>
            </a:r>
            <a:r>
              <a:rPr lang="en-US" altLang="zh-CN" sz="1400" dirty="0" smtClean="0"/>
              <a:t>3</a:t>
            </a:r>
            <a:r>
              <a:rPr lang="zh-CN" altLang="en-US" sz="1400" dirty="0" smtClean="0"/>
              <a:t>个）、三元系成分（</a:t>
            </a:r>
            <a:r>
              <a:rPr lang="en-US" altLang="zh-CN" sz="1400" dirty="0" smtClean="0"/>
              <a:t>3</a:t>
            </a:r>
            <a:r>
              <a:rPr lang="zh-CN" altLang="en-US" sz="1400" dirty="0" smtClean="0"/>
              <a:t>个））</a:t>
            </a:r>
            <a:endParaRPr lang="en-US" altLang="zh-CN" sz="1400" dirty="0" smtClean="0"/>
          </a:p>
          <a:p>
            <a:r>
              <a:rPr lang="zh-CN" altLang="en-US" sz="1400" b="1" dirty="0" smtClean="0"/>
              <a:t>决策属性</a:t>
            </a:r>
            <a:r>
              <a:rPr lang="zh-CN" altLang="en-US" sz="1400" dirty="0" smtClean="0"/>
              <a:t>：</a:t>
            </a:r>
            <a:r>
              <a:rPr lang="en-US" altLang="zh-CN" sz="1400" b="1" dirty="0" smtClean="0">
                <a:solidFill>
                  <a:srgbClr val="FF0000"/>
                </a:solidFill>
              </a:rPr>
              <a:t>1</a:t>
            </a:r>
            <a:r>
              <a:rPr lang="zh-CN" altLang="en-US" sz="1400" b="1" dirty="0" smtClean="0">
                <a:solidFill>
                  <a:srgbClr val="FF0000"/>
                </a:solidFill>
              </a:rPr>
              <a:t>个</a:t>
            </a:r>
            <a:r>
              <a:rPr lang="zh-CN" altLang="en-US" sz="1400" dirty="0" smtClean="0"/>
              <a:t>（三元系形成焓）</a:t>
            </a:r>
            <a:endParaRPr lang="en-US" altLang="zh-CN" sz="1400" dirty="0" smtClean="0"/>
          </a:p>
          <a:p>
            <a:endParaRPr lang="zh-CN" altLang="en-US" dirty="0"/>
          </a:p>
        </p:txBody>
      </p:sp>
      <p:sp>
        <p:nvSpPr>
          <p:cNvPr id="31" name="文本框 30"/>
          <p:cNvSpPr txBox="1"/>
          <p:nvPr/>
        </p:nvSpPr>
        <p:spPr>
          <a:xfrm>
            <a:off x="142504" y="1407926"/>
            <a:ext cx="461665" cy="2021073"/>
          </a:xfrm>
          <a:prstGeom prst="rect">
            <a:avLst/>
          </a:prstGeom>
          <a:noFill/>
        </p:spPr>
        <p:txBody>
          <a:bodyPr vert="eaVert" wrap="square" rtlCol="0">
            <a:spAutoFit/>
          </a:bodyPr>
          <a:lstStyle/>
          <a:p>
            <a:r>
              <a:rPr lang="en-US" altLang="zh-CN" b="1" dirty="0" smtClean="0"/>
              <a:t>EMTO-CPA+KOLHER</a:t>
            </a:r>
            <a:endParaRPr lang="zh-CN" altLang="en-US" b="1" dirty="0"/>
          </a:p>
        </p:txBody>
      </p:sp>
      <p:sp>
        <p:nvSpPr>
          <p:cNvPr id="32" name="文本框 31"/>
          <p:cNvSpPr txBox="1"/>
          <p:nvPr/>
        </p:nvSpPr>
        <p:spPr>
          <a:xfrm>
            <a:off x="136521" y="3485000"/>
            <a:ext cx="461665" cy="1296145"/>
          </a:xfrm>
          <a:prstGeom prst="rect">
            <a:avLst/>
          </a:prstGeom>
          <a:noFill/>
        </p:spPr>
        <p:txBody>
          <a:bodyPr vert="eaVert" wrap="square" rtlCol="0">
            <a:spAutoFit/>
          </a:bodyPr>
          <a:lstStyle/>
          <a:p>
            <a:pPr algn="ctr"/>
            <a:r>
              <a:rPr lang="zh-CN" altLang="en-US" b="1" dirty="0"/>
              <a:t>数</a:t>
            </a:r>
            <a:r>
              <a:rPr lang="zh-CN" altLang="en-US" b="1" dirty="0" smtClean="0"/>
              <a:t>据描述</a:t>
            </a:r>
            <a:endParaRPr lang="zh-CN" altLang="en-US" b="1" dirty="0"/>
          </a:p>
        </p:txBody>
      </p:sp>
      <p:sp>
        <p:nvSpPr>
          <p:cNvPr id="33" name="圆角矩形 32"/>
          <p:cNvSpPr/>
          <p:nvPr/>
        </p:nvSpPr>
        <p:spPr>
          <a:xfrm>
            <a:off x="3671647" y="1164649"/>
            <a:ext cx="3276617" cy="4015569"/>
          </a:xfrm>
          <a:prstGeom prst="roundRect">
            <a:avLst/>
          </a:prstGeom>
          <a:no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42504" y="1133129"/>
            <a:ext cx="3413428" cy="4047089"/>
          </a:xfrm>
          <a:prstGeom prst="round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37847" y="1128299"/>
            <a:ext cx="1944216" cy="369332"/>
          </a:xfrm>
          <a:prstGeom prst="rect">
            <a:avLst/>
          </a:prstGeom>
          <a:noFill/>
        </p:spPr>
        <p:txBody>
          <a:bodyPr wrap="square" rtlCol="0">
            <a:spAutoFit/>
          </a:bodyPr>
          <a:lstStyle/>
          <a:p>
            <a:pPr algn="ctr"/>
            <a:r>
              <a:rPr lang="zh-CN" altLang="en-US" b="1" dirty="0" smtClean="0"/>
              <a:t>机器学习算法</a:t>
            </a:r>
            <a:endParaRPr lang="zh-CN" altLang="en-US" b="1" dirty="0"/>
          </a:p>
        </p:txBody>
      </p:sp>
      <p:pic>
        <p:nvPicPr>
          <p:cNvPr id="36" name="图片 35"/>
          <p:cNvPicPr>
            <a:picLocks noChangeAspect="1"/>
          </p:cNvPicPr>
          <p:nvPr/>
        </p:nvPicPr>
        <p:blipFill>
          <a:blip r:embed="rId4"/>
          <a:stretch>
            <a:fillRect/>
          </a:stretch>
        </p:blipFill>
        <p:spPr>
          <a:xfrm>
            <a:off x="5079093" y="1483835"/>
            <a:ext cx="1684330" cy="1376895"/>
          </a:xfrm>
          <a:prstGeom prst="rect">
            <a:avLst/>
          </a:prstGeom>
        </p:spPr>
      </p:pic>
      <p:pic>
        <p:nvPicPr>
          <p:cNvPr id="38" name="图片 37"/>
          <p:cNvPicPr>
            <a:picLocks noChangeAspect="1"/>
          </p:cNvPicPr>
          <p:nvPr/>
        </p:nvPicPr>
        <p:blipFill>
          <a:blip r:embed="rId5"/>
          <a:stretch>
            <a:fillRect/>
          </a:stretch>
        </p:blipFill>
        <p:spPr>
          <a:xfrm>
            <a:off x="5039503" y="2911482"/>
            <a:ext cx="1792964" cy="861744"/>
          </a:xfrm>
          <a:prstGeom prst="rect">
            <a:avLst/>
          </a:prstGeom>
        </p:spPr>
      </p:pic>
      <p:pic>
        <p:nvPicPr>
          <p:cNvPr id="39" name="图片 38"/>
          <p:cNvPicPr>
            <a:picLocks noChangeAspect="1"/>
          </p:cNvPicPr>
          <p:nvPr/>
        </p:nvPicPr>
        <p:blipFill>
          <a:blip r:embed="rId6"/>
          <a:stretch>
            <a:fillRect/>
          </a:stretch>
        </p:blipFill>
        <p:spPr>
          <a:xfrm>
            <a:off x="5109278" y="4025179"/>
            <a:ext cx="1736887" cy="908732"/>
          </a:xfrm>
          <a:prstGeom prst="rect">
            <a:avLst/>
          </a:prstGeom>
        </p:spPr>
      </p:pic>
      <p:sp>
        <p:nvSpPr>
          <p:cNvPr id="41" name="文本框 40"/>
          <p:cNvSpPr txBox="1"/>
          <p:nvPr/>
        </p:nvSpPr>
        <p:spPr>
          <a:xfrm>
            <a:off x="4679890" y="1728813"/>
            <a:ext cx="430887" cy="1141787"/>
          </a:xfrm>
          <a:prstGeom prst="rect">
            <a:avLst/>
          </a:prstGeom>
          <a:noFill/>
        </p:spPr>
        <p:txBody>
          <a:bodyPr vert="eaVert" wrap="square" rtlCol="0">
            <a:spAutoFit/>
          </a:bodyPr>
          <a:lstStyle/>
          <a:p>
            <a:pPr algn="ctr"/>
            <a:r>
              <a:rPr lang="en-US" altLang="zh-CN" sz="1600" b="1" dirty="0" smtClean="0"/>
              <a:t>SVR</a:t>
            </a:r>
            <a:endParaRPr lang="zh-CN" altLang="en-US" sz="1600" b="1" dirty="0"/>
          </a:p>
        </p:txBody>
      </p:sp>
      <p:sp>
        <p:nvSpPr>
          <p:cNvPr id="100" name="文本框 99"/>
          <p:cNvSpPr txBox="1"/>
          <p:nvPr/>
        </p:nvSpPr>
        <p:spPr>
          <a:xfrm>
            <a:off x="4670661" y="2862986"/>
            <a:ext cx="430887" cy="1141787"/>
          </a:xfrm>
          <a:prstGeom prst="rect">
            <a:avLst/>
          </a:prstGeom>
          <a:noFill/>
        </p:spPr>
        <p:txBody>
          <a:bodyPr vert="eaVert" wrap="square" rtlCol="0">
            <a:spAutoFit/>
          </a:bodyPr>
          <a:lstStyle/>
          <a:p>
            <a:pPr algn="ctr"/>
            <a:r>
              <a:rPr lang="zh-CN" altLang="en-US" sz="1600" b="1" dirty="0"/>
              <a:t>随</a:t>
            </a:r>
            <a:r>
              <a:rPr lang="zh-CN" altLang="en-US" sz="1600" b="1" dirty="0" smtClean="0"/>
              <a:t>机森林</a:t>
            </a:r>
            <a:endParaRPr lang="zh-CN" altLang="en-US" sz="1600" b="1" dirty="0"/>
          </a:p>
        </p:txBody>
      </p:sp>
      <p:sp>
        <p:nvSpPr>
          <p:cNvPr id="101" name="文本框 100"/>
          <p:cNvSpPr txBox="1"/>
          <p:nvPr/>
        </p:nvSpPr>
        <p:spPr>
          <a:xfrm>
            <a:off x="4667276" y="3879973"/>
            <a:ext cx="430887" cy="1141787"/>
          </a:xfrm>
          <a:prstGeom prst="rect">
            <a:avLst/>
          </a:prstGeom>
          <a:noFill/>
        </p:spPr>
        <p:txBody>
          <a:bodyPr vert="eaVert" wrap="square" rtlCol="0">
            <a:spAutoFit/>
          </a:bodyPr>
          <a:lstStyle/>
          <a:p>
            <a:pPr algn="ctr"/>
            <a:r>
              <a:rPr lang="zh-CN" altLang="en-US" sz="1600" b="1" dirty="0" smtClean="0"/>
              <a:t>多项式回归</a:t>
            </a:r>
            <a:endParaRPr lang="zh-CN" altLang="en-US" sz="1600" b="1" dirty="0"/>
          </a:p>
        </p:txBody>
      </p:sp>
      <p:sp>
        <p:nvSpPr>
          <p:cNvPr id="45" name="圆角右箭头 44"/>
          <p:cNvSpPr/>
          <p:nvPr/>
        </p:nvSpPr>
        <p:spPr>
          <a:xfrm>
            <a:off x="3950446" y="2098859"/>
            <a:ext cx="792088" cy="906827"/>
          </a:xfrm>
          <a:prstGeom prst="ben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右箭头 45"/>
          <p:cNvSpPr/>
          <p:nvPr/>
        </p:nvSpPr>
        <p:spPr>
          <a:xfrm>
            <a:off x="4535042" y="3172434"/>
            <a:ext cx="273754" cy="3398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右箭头 106"/>
          <p:cNvSpPr/>
          <p:nvPr/>
        </p:nvSpPr>
        <p:spPr>
          <a:xfrm rot="10800000" flipH="1">
            <a:off x="3952859" y="3662014"/>
            <a:ext cx="792088" cy="906827"/>
          </a:xfrm>
          <a:prstGeom prst="ben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右箭头 46"/>
          <p:cNvSpPr/>
          <p:nvPr/>
        </p:nvSpPr>
        <p:spPr>
          <a:xfrm>
            <a:off x="3412198" y="3028181"/>
            <a:ext cx="287467" cy="472591"/>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55576" y="5552387"/>
            <a:ext cx="1907900" cy="10081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zh-CN" altLang="en-US" dirty="0">
              <a:solidFill>
                <a:schemeClr val="tx1"/>
              </a:solidFill>
            </a:endParaRPr>
          </a:p>
        </p:txBody>
      </p:sp>
      <p:sp>
        <p:nvSpPr>
          <p:cNvPr id="111" name="矩形 110"/>
          <p:cNvSpPr/>
          <p:nvPr/>
        </p:nvSpPr>
        <p:spPr>
          <a:xfrm>
            <a:off x="3864722" y="5547917"/>
            <a:ext cx="1755624" cy="1008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a:t>
            </a:r>
            <a:endParaRPr lang="zh-CN" altLang="en-US" dirty="0">
              <a:solidFill>
                <a:schemeClr val="tx1"/>
              </a:solidFill>
            </a:endParaRPr>
          </a:p>
        </p:txBody>
      </p:sp>
      <p:cxnSp>
        <p:nvCxnSpPr>
          <p:cNvPr id="50" name="直接箭头连接符 49"/>
          <p:cNvCxnSpPr>
            <a:stCxn id="48" idx="3"/>
            <a:endCxn id="111" idx="1"/>
          </p:cNvCxnSpPr>
          <p:nvPr/>
        </p:nvCxnSpPr>
        <p:spPr>
          <a:xfrm flipV="1">
            <a:off x="2663476" y="6051973"/>
            <a:ext cx="1201246" cy="44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4" name="圆角矩形 123"/>
          <p:cNvSpPr/>
          <p:nvPr/>
        </p:nvSpPr>
        <p:spPr>
          <a:xfrm>
            <a:off x="6984884" y="1119724"/>
            <a:ext cx="2029749" cy="4060494"/>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7"/>
          <a:stretch>
            <a:fillRect/>
          </a:stretch>
        </p:blipFill>
        <p:spPr>
          <a:xfrm>
            <a:off x="7292865" y="1293361"/>
            <a:ext cx="1692311" cy="1337834"/>
          </a:xfrm>
          <a:prstGeom prst="rect">
            <a:avLst/>
          </a:prstGeom>
        </p:spPr>
      </p:pic>
      <p:pic>
        <p:nvPicPr>
          <p:cNvPr id="128" name="图片 127"/>
          <p:cNvPicPr>
            <a:picLocks noChangeAspect="1"/>
          </p:cNvPicPr>
          <p:nvPr/>
        </p:nvPicPr>
        <p:blipFill>
          <a:blip r:embed="rId8"/>
          <a:stretch>
            <a:fillRect/>
          </a:stretch>
        </p:blipFill>
        <p:spPr>
          <a:xfrm>
            <a:off x="7317962" y="2508479"/>
            <a:ext cx="1669050" cy="1327907"/>
          </a:xfrm>
          <a:prstGeom prst="rect">
            <a:avLst/>
          </a:prstGeom>
        </p:spPr>
      </p:pic>
      <p:pic>
        <p:nvPicPr>
          <p:cNvPr id="58" name="图片 57"/>
          <p:cNvPicPr>
            <a:picLocks noChangeAspect="1"/>
          </p:cNvPicPr>
          <p:nvPr/>
        </p:nvPicPr>
        <p:blipFill>
          <a:blip r:embed="rId9"/>
          <a:stretch>
            <a:fillRect/>
          </a:stretch>
        </p:blipFill>
        <p:spPr>
          <a:xfrm>
            <a:off x="7349564" y="3816087"/>
            <a:ext cx="1635612" cy="1228230"/>
          </a:xfrm>
          <a:prstGeom prst="rect">
            <a:avLst/>
          </a:prstGeom>
        </p:spPr>
      </p:pic>
      <p:sp>
        <p:nvSpPr>
          <p:cNvPr id="129" name="矩形 128"/>
          <p:cNvSpPr/>
          <p:nvPr/>
        </p:nvSpPr>
        <p:spPr>
          <a:xfrm>
            <a:off x="6948264" y="5547917"/>
            <a:ext cx="1810753" cy="10081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cxnSp>
        <p:nvCxnSpPr>
          <p:cNvPr id="61" name="直接箭头连接符 60"/>
          <p:cNvCxnSpPr>
            <a:stCxn id="111" idx="3"/>
            <a:endCxn id="129" idx="1"/>
          </p:cNvCxnSpPr>
          <p:nvPr/>
        </p:nvCxnSpPr>
        <p:spPr>
          <a:xfrm>
            <a:off x="5620346" y="6051973"/>
            <a:ext cx="132791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2" name="文本框 141"/>
          <p:cNvSpPr txBox="1"/>
          <p:nvPr/>
        </p:nvSpPr>
        <p:spPr>
          <a:xfrm>
            <a:off x="7070417" y="1074348"/>
            <a:ext cx="1944216" cy="369332"/>
          </a:xfrm>
          <a:prstGeom prst="rect">
            <a:avLst/>
          </a:prstGeom>
          <a:noFill/>
        </p:spPr>
        <p:txBody>
          <a:bodyPr wrap="square" rtlCol="0">
            <a:spAutoFit/>
          </a:bodyPr>
          <a:lstStyle/>
          <a:p>
            <a:pPr algn="ctr"/>
            <a:r>
              <a:rPr lang="zh-CN" altLang="en-US" b="1" dirty="0" smtClean="0"/>
              <a:t>模型预测</a:t>
            </a:r>
            <a:endParaRPr lang="zh-CN" altLang="en-US" b="1" dirty="0"/>
          </a:p>
        </p:txBody>
      </p:sp>
      <p:sp>
        <p:nvSpPr>
          <p:cNvPr id="2065" name="文本框 2064"/>
          <p:cNvSpPr txBox="1"/>
          <p:nvPr/>
        </p:nvSpPr>
        <p:spPr>
          <a:xfrm>
            <a:off x="6984884" y="1474065"/>
            <a:ext cx="461665" cy="997524"/>
          </a:xfrm>
          <a:prstGeom prst="rect">
            <a:avLst/>
          </a:prstGeom>
          <a:noFill/>
        </p:spPr>
        <p:txBody>
          <a:bodyPr vert="eaVert" wrap="square" rtlCol="0">
            <a:spAutoFit/>
          </a:bodyPr>
          <a:lstStyle/>
          <a:p>
            <a:pPr algn="ctr"/>
            <a:r>
              <a:rPr lang="en-US" altLang="zh-CN" b="1" dirty="0" smtClean="0"/>
              <a:t>SVR</a:t>
            </a:r>
            <a:endParaRPr lang="zh-CN" altLang="en-US" b="1" dirty="0"/>
          </a:p>
        </p:txBody>
      </p:sp>
      <p:sp>
        <p:nvSpPr>
          <p:cNvPr id="2066" name="文本框 2065"/>
          <p:cNvSpPr txBox="1"/>
          <p:nvPr/>
        </p:nvSpPr>
        <p:spPr>
          <a:xfrm>
            <a:off x="7025412" y="2501974"/>
            <a:ext cx="461665" cy="1417310"/>
          </a:xfrm>
          <a:prstGeom prst="rect">
            <a:avLst/>
          </a:prstGeom>
          <a:noFill/>
        </p:spPr>
        <p:txBody>
          <a:bodyPr vert="eaVert" wrap="square" rtlCol="0">
            <a:spAutoFit/>
          </a:bodyPr>
          <a:lstStyle/>
          <a:p>
            <a:r>
              <a:rPr lang="en-US" altLang="zh-CN" dirty="0" smtClean="0"/>
              <a:t>randomforest</a:t>
            </a:r>
            <a:endParaRPr lang="zh-CN" altLang="en-US" dirty="0"/>
          </a:p>
        </p:txBody>
      </p:sp>
      <p:sp>
        <p:nvSpPr>
          <p:cNvPr id="145" name="文本框 144"/>
          <p:cNvSpPr txBox="1"/>
          <p:nvPr/>
        </p:nvSpPr>
        <p:spPr>
          <a:xfrm>
            <a:off x="6995955" y="3902530"/>
            <a:ext cx="430887" cy="1141787"/>
          </a:xfrm>
          <a:prstGeom prst="rect">
            <a:avLst/>
          </a:prstGeom>
          <a:noFill/>
        </p:spPr>
        <p:txBody>
          <a:bodyPr vert="eaVert" wrap="square" rtlCol="0">
            <a:spAutoFit/>
          </a:bodyPr>
          <a:lstStyle/>
          <a:p>
            <a:pPr algn="ctr"/>
            <a:r>
              <a:rPr lang="zh-CN" altLang="en-US" sz="1600" b="1" dirty="0" smtClean="0"/>
              <a:t>多项式回归</a:t>
            </a:r>
            <a:endParaRPr lang="zh-CN" altLang="en-US" sz="1600" b="1" dirty="0"/>
          </a:p>
        </p:txBody>
      </p:sp>
      <p:pic>
        <p:nvPicPr>
          <p:cNvPr id="149" name="图片 148">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91680" y="2030440"/>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67" name="表格 2066"/>
          <p:cNvGraphicFramePr>
            <a:graphicFrameLocks noGrp="1"/>
          </p:cNvGraphicFramePr>
          <p:nvPr>
            <p:extLst/>
          </p:nvPr>
        </p:nvGraphicFramePr>
        <p:xfrm>
          <a:off x="371749" y="1023336"/>
          <a:ext cx="6655831" cy="4358130"/>
        </p:xfrm>
        <a:graphic>
          <a:graphicData uri="http://schemas.openxmlformats.org/drawingml/2006/table">
            <a:tbl>
              <a:tblPr>
                <a:tableStyleId>{5C22544A-7EE6-4342-B048-85BDC9FD1C3A}</a:tableStyleId>
              </a:tblPr>
              <a:tblGrid>
                <a:gridCol w="511987"/>
                <a:gridCol w="511987"/>
                <a:gridCol w="511987"/>
                <a:gridCol w="511987"/>
                <a:gridCol w="511987"/>
                <a:gridCol w="511987"/>
                <a:gridCol w="511987"/>
                <a:gridCol w="511987"/>
                <a:gridCol w="511987"/>
                <a:gridCol w="511987"/>
                <a:gridCol w="511987"/>
                <a:gridCol w="511987"/>
                <a:gridCol w="511987"/>
              </a:tblGrid>
              <a:tr h="141463">
                <a:tc>
                  <a:txBody>
                    <a:bodyPr/>
                    <a:lstStyle/>
                    <a:p>
                      <a:pPr algn="l" fontAlgn="ctr"/>
                      <a:r>
                        <a:rPr lang="en-US" sz="900" u="none" strike="noStrike" dirty="0">
                          <a:solidFill>
                            <a:srgbClr val="FF0000"/>
                          </a:solidFill>
                          <a:effectLst/>
                        </a:rPr>
                        <a:t>CO</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NI</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CO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NI</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co</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ni</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7030A0"/>
                          </a:solidFill>
                          <a:effectLst/>
                        </a:rPr>
                        <a:t>j/mol</a:t>
                      </a:r>
                      <a:endParaRPr lang="en-US" sz="900" b="0" i="0" u="none" strike="noStrike" dirty="0">
                        <a:solidFill>
                          <a:srgbClr val="7030A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6965.667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5267.817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10008.72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10430.12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-63.1496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9249.812</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18019.01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-227.276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13259.63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11439.67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0.777778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0.222222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-188.949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8640.963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0.428571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0.571429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19471.7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0.571429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0.428571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11509.91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16389.32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16898.25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14413.35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20238.97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11046.08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14115.91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4561.934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0.555556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0.444444</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-520.018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7287.142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10835.71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18019.01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3013.264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5686.433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2204.194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-449.657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3452.187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20238.97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-351.577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14401.36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16898.25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11070.2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16787.81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20096.37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-640.397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15108.37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11392.38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-544.21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16021.21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0.714286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0.285714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19160.26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9587.996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-415.893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12164.03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11070.2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-351.577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18233.9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13790.91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9681.934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15672.56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0.454545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0.545455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19976.03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9587.996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-718.391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12501.75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14963.92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4061.251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6919.18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10694.52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-613.782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13055.78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7836.688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-137.473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19853.26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18815.92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11292.52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0.545455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0.454545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-534.408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17302.52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10430.97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7665.327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13468.28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14671.99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11757.32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3914.992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-604.242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6248.327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0.411765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0.588235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19098.48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0.769231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0.230769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9225.779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-300.666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18599.23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15746.85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0.411765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0.588235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9813.322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0.230769</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0.769231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-681.449</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0.15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0.35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11974.6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r>
            </a:tbl>
          </a:graphicData>
        </a:graphic>
      </p:graphicFrame>
      <p:pic>
        <p:nvPicPr>
          <p:cNvPr id="2069" name="图片 2068"/>
          <p:cNvPicPr>
            <a:picLocks noChangeAspect="1"/>
          </p:cNvPicPr>
          <p:nvPr/>
        </p:nvPicPr>
        <p:blipFill>
          <a:blip r:embed="rId12"/>
          <a:stretch>
            <a:fillRect/>
          </a:stretch>
        </p:blipFill>
        <p:spPr>
          <a:xfrm>
            <a:off x="7110936" y="992148"/>
            <a:ext cx="1775280" cy="4329049"/>
          </a:xfrm>
          <a:prstGeom prst="rect">
            <a:avLst/>
          </a:prstGeom>
        </p:spPr>
      </p:pic>
      <p:sp>
        <p:nvSpPr>
          <p:cNvPr id="2074" name="圆角矩形 2073"/>
          <p:cNvSpPr/>
          <p:nvPr/>
        </p:nvSpPr>
        <p:spPr>
          <a:xfrm>
            <a:off x="153979" y="5482052"/>
            <a:ext cx="8771657" cy="1262058"/>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8" name="文本框 2077"/>
          <p:cNvSpPr txBox="1"/>
          <p:nvPr/>
        </p:nvSpPr>
        <p:spPr>
          <a:xfrm>
            <a:off x="153979" y="756452"/>
            <a:ext cx="2113765" cy="369332"/>
          </a:xfrm>
          <a:prstGeom prst="rect">
            <a:avLst/>
          </a:prstGeom>
          <a:noFill/>
        </p:spPr>
        <p:txBody>
          <a:bodyPr wrap="square" rtlCol="0">
            <a:spAutoFit/>
          </a:bodyPr>
          <a:lstStyle/>
          <a:p>
            <a:r>
              <a:rPr lang="en-US" altLang="zh-CN" b="1" dirty="0" smtClean="0">
                <a:solidFill>
                  <a:srgbClr val="FF0000"/>
                </a:solidFill>
              </a:rPr>
              <a:t>NiCoMo</a:t>
            </a:r>
            <a:r>
              <a:rPr lang="zh-CN" altLang="en-US" b="1" dirty="0" smtClean="0">
                <a:solidFill>
                  <a:srgbClr val="FF0000"/>
                </a:solidFill>
              </a:rPr>
              <a:t>三元系为例</a:t>
            </a:r>
            <a:endParaRPr lang="en-US" altLang="zh-CN" b="1" dirty="0" smtClean="0">
              <a:solidFill>
                <a:srgbClr val="FF0000"/>
              </a:solidFill>
            </a:endParaRPr>
          </a:p>
        </p:txBody>
      </p:sp>
      <p:pic>
        <p:nvPicPr>
          <p:cNvPr id="159" name="图片 158">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53640" y="276094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6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2067"/>
                                        </p:tgtEl>
                                        <p:attrNameLst>
                                          <p:attrName>style.visibility</p:attrName>
                                        </p:attrNameLst>
                                      </p:cBhvr>
                                      <p:to>
                                        <p:strVal val="visible"/>
                                      </p:to>
                                    </p:set>
                                    <p:animEffect transition="in" filter="randombar(horizontal)">
                                      <p:cBhvr>
                                        <p:cTn id="10" dur="500"/>
                                        <p:tgtEl>
                                          <p:spTgt spid="206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59"/>
                                        </p:tgtEl>
                                      </p:cBhvr>
                                      <p:by x="150000" y="150000"/>
                                    </p:animScale>
                                  </p:childTnLst>
                                </p:cTn>
                              </p:par>
                            </p:childTnLst>
                          </p:cTn>
                        </p:par>
                        <p:par>
                          <p:cTn id="15" fill="hold">
                            <p:stCondLst>
                              <p:cond delay="2000"/>
                            </p:stCondLst>
                            <p:childTnLst>
                              <p:par>
                                <p:cTn id="16" presetID="14" presetClass="entr" presetSubtype="10" fill="hold" nodeType="afterEffect">
                                  <p:stCondLst>
                                    <p:cond delay="0"/>
                                  </p:stCondLst>
                                  <p:childTnLst>
                                    <p:set>
                                      <p:cBhvr>
                                        <p:cTn id="17" dur="1" fill="hold">
                                          <p:stCondLst>
                                            <p:cond delay="0"/>
                                          </p:stCondLst>
                                        </p:cTn>
                                        <p:tgtEl>
                                          <p:spTgt spid="2069"/>
                                        </p:tgtEl>
                                        <p:attrNameLst>
                                          <p:attrName>style.visibility</p:attrName>
                                        </p:attrNameLst>
                                      </p:cBhvr>
                                      <p:to>
                                        <p:strVal val="visible"/>
                                      </p:to>
                                    </p:set>
                                    <p:animEffect transition="in" filter="randombar(horizontal)">
                                      <p:cBhvr>
                                        <p:cTn id="18" dur="500"/>
                                        <p:tgtEl>
                                          <p:spTgt spid="2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887329" y="4883186"/>
            <a:ext cx="2218219" cy="1934974"/>
            <a:chOff x="6887329" y="4941168"/>
            <a:chExt cx="2218219" cy="1934974"/>
          </a:xfrm>
        </p:grpSpPr>
        <p:pic>
          <p:nvPicPr>
            <p:cNvPr id="3" name="图片 2"/>
            <p:cNvPicPr>
              <a:picLocks noChangeAspect="1"/>
            </p:cNvPicPr>
            <p:nvPr/>
          </p:nvPicPr>
          <p:blipFill>
            <a:blip r:embed="rId3"/>
            <a:stretch>
              <a:fillRect/>
            </a:stretch>
          </p:blipFill>
          <p:spPr>
            <a:xfrm>
              <a:off x="6887329" y="5134965"/>
              <a:ext cx="2191618" cy="1741177"/>
            </a:xfrm>
            <a:prstGeom prst="rect">
              <a:avLst/>
            </a:prstGeom>
          </p:spPr>
        </p:pic>
        <p:sp>
          <p:nvSpPr>
            <p:cNvPr id="9" name="文本框 8"/>
            <p:cNvSpPr txBox="1"/>
            <p:nvPr/>
          </p:nvSpPr>
          <p:spPr>
            <a:xfrm>
              <a:off x="7179774" y="4959058"/>
              <a:ext cx="1893165" cy="307777"/>
            </a:xfrm>
            <a:prstGeom prst="rect">
              <a:avLst/>
            </a:prstGeom>
            <a:noFill/>
          </p:spPr>
          <p:txBody>
            <a:bodyPr wrap="square" rtlCol="0">
              <a:spAutoFit/>
            </a:bodyPr>
            <a:lstStyle/>
            <a:p>
              <a:r>
                <a:rPr lang="zh-CN" altLang="en-US" sz="1400" b="1" dirty="0" smtClean="0"/>
                <a:t>寻最优个体的过程</a:t>
              </a:r>
              <a:endParaRPr lang="zh-CN" altLang="en-US" sz="1400" b="1" dirty="0"/>
            </a:p>
          </p:txBody>
        </p:sp>
        <p:sp>
          <p:nvSpPr>
            <p:cNvPr id="13" name="圆角矩形 12"/>
            <p:cNvSpPr/>
            <p:nvPr/>
          </p:nvSpPr>
          <p:spPr>
            <a:xfrm>
              <a:off x="6919504" y="4941168"/>
              <a:ext cx="2186044" cy="1858191"/>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a:xfrm>
            <a:off x="827584" y="10942"/>
            <a:ext cx="8229600" cy="796950"/>
          </a:xfrm>
        </p:spPr>
        <p:txBody>
          <a:bodyPr>
            <a:normAutofit/>
          </a:bodyPr>
          <a:lstStyle/>
          <a:p>
            <a:r>
              <a:rPr lang="en-US" altLang="zh-CN" sz="2200" dirty="0"/>
              <a:t>2.</a:t>
            </a:r>
            <a:r>
              <a:rPr lang="zh-CN" altLang="en-US" sz="2200" dirty="0"/>
              <a:t>形成焓预测与寻优</a:t>
            </a:r>
            <a:r>
              <a:rPr lang="en-US" altLang="zh-CN" sz="2200" dirty="0"/>
              <a:t>——</a:t>
            </a:r>
            <a:br>
              <a:rPr lang="en-US" altLang="zh-CN" sz="2200" dirty="0"/>
            </a:br>
            <a:r>
              <a:rPr lang="zh-CN" altLang="en-US" sz="2200" dirty="0" smtClean="0">
                <a:effectLst/>
              </a:rPr>
              <a:t>二元、三元系合金形成焓数据（无对应关系）</a:t>
            </a:r>
            <a:endParaRPr lang="zh-CN" altLang="en-US" sz="2200" dirty="0"/>
          </a:p>
        </p:txBody>
      </p:sp>
      <p:sp>
        <p:nvSpPr>
          <p:cNvPr id="7" name="燕尾形 6"/>
          <p:cNvSpPr/>
          <p:nvPr/>
        </p:nvSpPr>
        <p:spPr>
          <a:xfrm>
            <a:off x="771271" y="959552"/>
            <a:ext cx="1944216" cy="792088"/>
          </a:xfrm>
          <a:prstGeom prst="chevr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数据预</a:t>
            </a:r>
            <a:endParaRPr lang="en-US" altLang="zh-CN" dirty="0" smtClean="0">
              <a:solidFill>
                <a:schemeClr val="tx1"/>
              </a:solidFill>
            </a:endParaRPr>
          </a:p>
          <a:p>
            <a:pPr algn="ctr"/>
            <a:r>
              <a:rPr lang="zh-CN" altLang="en-US" dirty="0" smtClean="0">
                <a:solidFill>
                  <a:schemeClr val="tx1"/>
                </a:solidFill>
              </a:rPr>
              <a:t>处理</a:t>
            </a:r>
            <a:endParaRPr lang="zh-CN" altLang="en-US" dirty="0">
              <a:solidFill>
                <a:schemeClr val="tx1"/>
              </a:solidFill>
            </a:endParaRPr>
          </a:p>
        </p:txBody>
      </p:sp>
      <p:sp>
        <p:nvSpPr>
          <p:cNvPr id="25" name="燕尾形 24"/>
          <p:cNvSpPr/>
          <p:nvPr/>
        </p:nvSpPr>
        <p:spPr>
          <a:xfrm>
            <a:off x="5145763" y="951990"/>
            <a:ext cx="1933872" cy="792088"/>
          </a:xfrm>
          <a:prstGeom prst="chevr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遗传算法</a:t>
            </a:r>
          </a:p>
        </p:txBody>
      </p:sp>
      <p:sp>
        <p:nvSpPr>
          <p:cNvPr id="26" name="燕尾形 25"/>
          <p:cNvSpPr/>
          <p:nvPr/>
        </p:nvSpPr>
        <p:spPr>
          <a:xfrm>
            <a:off x="7250835" y="924465"/>
            <a:ext cx="1892896" cy="792088"/>
          </a:xfrm>
          <a:prstGeom prst="chevron">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graphicFrame>
        <p:nvGraphicFramePr>
          <p:cNvPr id="8" name="表格 7"/>
          <p:cNvGraphicFramePr>
            <a:graphicFrameLocks noGrp="1"/>
          </p:cNvGraphicFramePr>
          <p:nvPr>
            <p:extLst/>
          </p:nvPr>
        </p:nvGraphicFramePr>
        <p:xfrm>
          <a:off x="827585" y="1833126"/>
          <a:ext cx="2016223" cy="4908252"/>
        </p:xfrm>
        <a:graphic>
          <a:graphicData uri="http://schemas.openxmlformats.org/drawingml/2006/table">
            <a:tbl>
              <a:tblPr/>
              <a:tblGrid>
                <a:gridCol w="505579"/>
                <a:gridCol w="438574"/>
                <a:gridCol w="438574"/>
                <a:gridCol w="633496"/>
              </a:tblGrid>
              <a:tr h="139959">
                <a:tc>
                  <a:txBody>
                    <a:bodyPr/>
                    <a:lstStyle/>
                    <a:p>
                      <a:pPr algn="ctr" fontAlgn="ctr"/>
                      <a:r>
                        <a:rPr lang="en-US" sz="800" b="0" i="0" u="none" strike="noStrike" dirty="0">
                          <a:solidFill>
                            <a:srgbClr val="000000"/>
                          </a:solidFill>
                          <a:effectLst/>
                          <a:latin typeface="Arial" panose="020B0604020202020204" pitchFamily="34" charset="0"/>
                          <a:ea typeface="宋体" panose="02010600030101010101" pitchFamily="2" charset="-122"/>
                        </a:rPr>
                        <a:t>ni</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co</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al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l-GR" sz="800" b="0" i="0" u="none" strike="noStrike">
                          <a:solidFill>
                            <a:srgbClr val="000000"/>
                          </a:solidFill>
                          <a:effectLst/>
                          <a:latin typeface="Arial" panose="020B0604020202020204" pitchFamily="34" charset="0"/>
                          <a:ea typeface="宋体" panose="02010600030101010101" pitchFamily="2" charset="-122"/>
                        </a:rPr>
                        <a:t>Δ</a:t>
                      </a:r>
                      <a:r>
                        <a:rPr lang="en-US" sz="800" b="0" i="0" u="none" strike="noStrike">
                          <a:solidFill>
                            <a:srgbClr val="000000"/>
                          </a:solidFill>
                          <a:effectLst/>
                          <a:latin typeface="Arial" panose="020B0604020202020204" pitchFamily="34" charset="0"/>
                          <a:ea typeface="宋体" panose="02010600030101010101" pitchFamily="2" charset="-122"/>
                        </a:rPr>
                        <a:t>H J/mol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-420.0665152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-687.5164096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-599.6168825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dirty="0">
                          <a:solidFill>
                            <a:srgbClr val="000000"/>
                          </a:solidFill>
                          <a:effectLst/>
                          <a:latin typeface="宋体" panose="02010600030101010101" pitchFamily="2" charset="-122"/>
                          <a:ea typeface="宋体" panose="02010600030101010101" pitchFamily="2" charset="-122"/>
                        </a:rPr>
                        <a:t>0.4286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0.5714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-558.2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644">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700" b="0" i="0" u="none" strike="noStrike">
                          <a:solidFill>
                            <a:srgbClr val="000000"/>
                          </a:solidFill>
                          <a:effectLst/>
                          <a:latin typeface="宋体" panose="02010600030101010101" pitchFamily="2" charset="-122"/>
                          <a:ea typeface="宋体" panose="02010600030101010101" pitchFamily="2" charset="-122"/>
                        </a:rPr>
                        <a:t>-370.6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-226.6645827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4.533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15.50859514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-7502.712744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800" b="0" i="0" u="none" strike="noStrike" dirty="0" smtClean="0">
                          <a:solidFill>
                            <a:srgbClr val="000000"/>
                          </a:solidFill>
                          <a:effectLst/>
                          <a:latin typeface="宋体" panose="02010600030101010101" pitchFamily="2" charset="-122"/>
                          <a:ea typeface="宋体" panose="02010600030101010101" pitchFamily="2" charset="-122"/>
                        </a:rPr>
                        <a:t>0.1111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-9975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-18507.41507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-21211.62769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-25007.88074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-20444.86568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-18113.20907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-8332.664144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-8740.662862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-10563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-23270.54275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-32794.000 </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-40921.15156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dirty="0">
                          <a:solidFill>
                            <a:srgbClr val="000000"/>
                          </a:solidFill>
                          <a:effectLst/>
                          <a:latin typeface="宋体" panose="02010600030101010101" pitchFamily="2" charset="-122"/>
                          <a:ea typeface="宋体" panose="02010600030101010101" pitchFamily="2" charset="-122"/>
                        </a:rPr>
                        <a:t>-38120</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-34438.41269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-15965.87484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-16926.82401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-9024.563008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-28321.95841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-31040.66822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-26143.7737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-34129.38681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-28492.72263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-20794.19072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-15079.42593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-31970.5009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-27073.47677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sp>
        <p:nvSpPr>
          <p:cNvPr id="11" name="左大括号 10"/>
          <p:cNvSpPr/>
          <p:nvPr/>
        </p:nvSpPr>
        <p:spPr>
          <a:xfrm>
            <a:off x="605319" y="1833126"/>
            <a:ext cx="199481" cy="1235834"/>
          </a:xfrm>
          <a:prstGeom prst="leftBrace">
            <a:avLst/>
          </a:prstGeom>
          <a:ln>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p:cNvSpPr txBox="1"/>
          <p:nvPr/>
        </p:nvSpPr>
        <p:spPr>
          <a:xfrm>
            <a:off x="-25682" y="2131762"/>
            <a:ext cx="804800" cy="523220"/>
          </a:xfrm>
          <a:prstGeom prst="rect">
            <a:avLst/>
          </a:prstGeom>
          <a:noFill/>
        </p:spPr>
        <p:txBody>
          <a:bodyPr wrap="square" rtlCol="0">
            <a:spAutoFit/>
          </a:bodyPr>
          <a:lstStyle/>
          <a:p>
            <a:r>
              <a:rPr lang="en-US" altLang="zh-CN" sz="1400" b="1" dirty="0" smtClean="0">
                <a:solidFill>
                  <a:schemeClr val="accent2">
                    <a:lumMod val="75000"/>
                  </a:schemeClr>
                </a:solidFill>
              </a:rPr>
              <a:t>NiCo</a:t>
            </a:r>
          </a:p>
          <a:p>
            <a:r>
              <a:rPr lang="zh-CN" altLang="en-US" sz="1400" b="1" dirty="0" smtClean="0">
                <a:solidFill>
                  <a:schemeClr val="accent2">
                    <a:lumMod val="75000"/>
                  </a:schemeClr>
                </a:solidFill>
              </a:rPr>
              <a:t>二元系</a:t>
            </a:r>
            <a:endParaRPr lang="zh-CN" altLang="en-US" sz="1400" b="1" dirty="0">
              <a:solidFill>
                <a:schemeClr val="accent2">
                  <a:lumMod val="75000"/>
                </a:schemeClr>
              </a:solidFill>
            </a:endParaRPr>
          </a:p>
        </p:txBody>
      </p:sp>
      <p:sp>
        <p:nvSpPr>
          <p:cNvPr id="31" name="左大括号 30"/>
          <p:cNvSpPr/>
          <p:nvPr/>
        </p:nvSpPr>
        <p:spPr>
          <a:xfrm>
            <a:off x="605320" y="3086982"/>
            <a:ext cx="165952" cy="1043562"/>
          </a:xfrm>
          <a:prstGeom prst="leftBrace">
            <a:avLst/>
          </a:prstGeom>
          <a:ln>
            <a:tailEnd type="none"/>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32" name="文本框 31"/>
          <p:cNvSpPr txBox="1"/>
          <p:nvPr/>
        </p:nvSpPr>
        <p:spPr>
          <a:xfrm>
            <a:off x="-33529" y="3262969"/>
            <a:ext cx="804800" cy="523220"/>
          </a:xfrm>
          <a:prstGeom prst="rect">
            <a:avLst/>
          </a:prstGeom>
          <a:noFill/>
        </p:spPr>
        <p:txBody>
          <a:bodyPr wrap="square" rtlCol="0">
            <a:spAutoFit/>
          </a:bodyPr>
          <a:lstStyle/>
          <a:p>
            <a:r>
              <a:rPr lang="en-US" altLang="zh-CN" sz="1400" b="1" dirty="0" smtClean="0">
                <a:solidFill>
                  <a:schemeClr val="accent3">
                    <a:lumMod val="75000"/>
                  </a:schemeClr>
                </a:solidFill>
              </a:rPr>
              <a:t>CoAl</a:t>
            </a:r>
          </a:p>
          <a:p>
            <a:r>
              <a:rPr lang="zh-CN" altLang="en-US" sz="1400" b="1" dirty="0" smtClean="0">
                <a:solidFill>
                  <a:schemeClr val="accent3">
                    <a:lumMod val="75000"/>
                  </a:schemeClr>
                </a:solidFill>
              </a:rPr>
              <a:t>二元系</a:t>
            </a:r>
            <a:endParaRPr lang="zh-CN" altLang="en-US" sz="1400" b="1" dirty="0">
              <a:solidFill>
                <a:schemeClr val="accent3">
                  <a:lumMod val="75000"/>
                </a:schemeClr>
              </a:solidFill>
            </a:endParaRPr>
          </a:p>
        </p:txBody>
      </p:sp>
      <p:sp>
        <p:nvSpPr>
          <p:cNvPr id="33" name="左大括号 32"/>
          <p:cNvSpPr/>
          <p:nvPr/>
        </p:nvSpPr>
        <p:spPr>
          <a:xfrm>
            <a:off x="613069" y="4220705"/>
            <a:ext cx="199481" cy="1057432"/>
          </a:xfrm>
          <a:prstGeom prst="leftBrace">
            <a:avLst/>
          </a:prstGeom>
          <a:ln>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34" name="文本框 33"/>
          <p:cNvSpPr txBox="1"/>
          <p:nvPr/>
        </p:nvSpPr>
        <p:spPr>
          <a:xfrm>
            <a:off x="-45112" y="4394176"/>
            <a:ext cx="804800" cy="523220"/>
          </a:xfrm>
          <a:prstGeom prst="rect">
            <a:avLst/>
          </a:prstGeom>
          <a:noFill/>
        </p:spPr>
        <p:txBody>
          <a:bodyPr wrap="square" rtlCol="0">
            <a:spAutoFit/>
          </a:bodyPr>
          <a:lstStyle/>
          <a:p>
            <a:r>
              <a:rPr lang="en-US" altLang="zh-CN" sz="1400" b="1" dirty="0" smtClean="0">
                <a:solidFill>
                  <a:schemeClr val="accent6">
                    <a:lumMod val="75000"/>
                  </a:schemeClr>
                </a:solidFill>
              </a:rPr>
              <a:t>NiAl</a:t>
            </a:r>
          </a:p>
          <a:p>
            <a:r>
              <a:rPr lang="zh-CN" altLang="en-US" sz="1400" b="1" dirty="0" smtClean="0">
                <a:solidFill>
                  <a:schemeClr val="accent6">
                    <a:lumMod val="75000"/>
                  </a:schemeClr>
                </a:solidFill>
              </a:rPr>
              <a:t>二元系</a:t>
            </a:r>
            <a:endParaRPr lang="zh-CN" altLang="en-US" sz="1400" b="1" dirty="0">
              <a:solidFill>
                <a:schemeClr val="accent6">
                  <a:lumMod val="75000"/>
                </a:schemeClr>
              </a:solidFill>
            </a:endParaRPr>
          </a:p>
        </p:txBody>
      </p:sp>
      <p:sp>
        <p:nvSpPr>
          <p:cNvPr id="35" name="燕尾形 34"/>
          <p:cNvSpPr/>
          <p:nvPr/>
        </p:nvSpPr>
        <p:spPr>
          <a:xfrm>
            <a:off x="2964341" y="956228"/>
            <a:ext cx="1933872" cy="792088"/>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a:t>
            </a:r>
            <a:r>
              <a:rPr lang="zh-CN" altLang="en-US" dirty="0" smtClean="0">
                <a:solidFill>
                  <a:schemeClr val="tx1"/>
                </a:solidFill>
              </a:rPr>
              <a:t>题描述</a:t>
            </a:r>
            <a:endParaRPr lang="zh-CN" altLang="en-US" dirty="0">
              <a:solidFill>
                <a:schemeClr val="tx1"/>
              </a:solidFill>
            </a:endParaRPr>
          </a:p>
        </p:txBody>
      </p:sp>
      <p:cxnSp>
        <p:nvCxnSpPr>
          <p:cNvPr id="15" name="直接连接符 14"/>
          <p:cNvCxnSpPr/>
          <p:nvPr/>
        </p:nvCxnSpPr>
        <p:spPr>
          <a:xfrm>
            <a:off x="2843808" y="2422982"/>
            <a:ext cx="288032" cy="0"/>
          </a:xfrm>
          <a:prstGeom prst="line">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16" name="表格 15"/>
          <p:cNvGraphicFramePr>
            <a:graphicFrameLocks noGrp="1"/>
          </p:cNvGraphicFramePr>
          <p:nvPr>
            <p:extLst/>
          </p:nvPr>
        </p:nvGraphicFramePr>
        <p:xfrm>
          <a:off x="3160047" y="2297867"/>
          <a:ext cx="1985716" cy="342778"/>
        </p:xfrm>
        <a:graphic>
          <a:graphicData uri="http://schemas.openxmlformats.org/drawingml/2006/table">
            <a:tbl>
              <a:tblPr/>
              <a:tblGrid>
                <a:gridCol w="497929"/>
                <a:gridCol w="431938"/>
                <a:gridCol w="431938"/>
                <a:gridCol w="623911"/>
              </a:tblGrid>
              <a:tr h="342778">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3" name="直接连接符 42"/>
          <p:cNvCxnSpPr/>
          <p:nvPr/>
        </p:nvCxnSpPr>
        <p:spPr>
          <a:xfrm>
            <a:off x="2843808" y="3501008"/>
            <a:ext cx="288032" cy="0"/>
          </a:xfrm>
          <a:prstGeom prst="line">
            <a:avLst/>
          </a:prstGeom>
          <a:ln>
            <a:solidFill>
              <a:schemeClr val="accent3">
                <a:lumMod val="75000"/>
              </a:schemeClr>
            </a:solidFill>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p:cNvGraphicFramePr>
            <a:graphicFrameLocks noGrp="1"/>
          </p:cNvGraphicFramePr>
          <p:nvPr>
            <p:extLst/>
          </p:nvPr>
        </p:nvGraphicFramePr>
        <p:xfrm>
          <a:off x="3145488" y="3394010"/>
          <a:ext cx="2000274" cy="271869"/>
        </p:xfrm>
        <a:graphic>
          <a:graphicData uri="http://schemas.openxmlformats.org/drawingml/2006/table">
            <a:tbl>
              <a:tblPr/>
              <a:tblGrid>
                <a:gridCol w="501579"/>
                <a:gridCol w="435105"/>
                <a:gridCol w="435105"/>
                <a:gridCol w="628485"/>
              </a:tblGrid>
              <a:tr h="271869">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2" name="表格 21"/>
          <p:cNvGraphicFramePr>
            <a:graphicFrameLocks noGrp="1"/>
          </p:cNvGraphicFramePr>
          <p:nvPr>
            <p:extLst/>
          </p:nvPr>
        </p:nvGraphicFramePr>
        <p:xfrm>
          <a:off x="3095575" y="4295063"/>
          <a:ext cx="2079105" cy="288032"/>
        </p:xfrm>
        <a:graphic>
          <a:graphicData uri="http://schemas.openxmlformats.org/drawingml/2006/table">
            <a:tbl>
              <a:tblPr/>
              <a:tblGrid>
                <a:gridCol w="521347"/>
                <a:gridCol w="452252"/>
                <a:gridCol w="531745"/>
                <a:gridCol w="573761"/>
              </a:tblGrid>
              <a:tr h="288032">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8" name="直接连接符 47"/>
          <p:cNvCxnSpPr>
            <a:endCxn id="22" idx="1"/>
          </p:cNvCxnSpPr>
          <p:nvPr/>
        </p:nvCxnSpPr>
        <p:spPr>
          <a:xfrm>
            <a:off x="2819469" y="4429476"/>
            <a:ext cx="276106" cy="9603"/>
          </a:xfrm>
          <a:prstGeom prst="line">
            <a:avLst/>
          </a:prstGeom>
          <a:ln>
            <a:tailEnd type="triangle"/>
          </a:ln>
        </p:spPr>
        <p:style>
          <a:lnRef idx="2">
            <a:schemeClr val="accent6"/>
          </a:lnRef>
          <a:fillRef idx="0">
            <a:schemeClr val="accent6"/>
          </a:fillRef>
          <a:effectRef idx="1">
            <a:schemeClr val="accent6"/>
          </a:effectRef>
          <a:fontRef idx="minor">
            <a:schemeClr val="tx1"/>
          </a:fontRef>
        </p:style>
      </p:cxnSp>
      <p:sp>
        <p:nvSpPr>
          <p:cNvPr id="27" name="加号 26"/>
          <p:cNvSpPr/>
          <p:nvPr/>
        </p:nvSpPr>
        <p:spPr>
          <a:xfrm>
            <a:off x="3912186" y="2891410"/>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加号 61"/>
          <p:cNvSpPr/>
          <p:nvPr/>
        </p:nvSpPr>
        <p:spPr>
          <a:xfrm>
            <a:off x="3912186" y="3903638"/>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964340" y="2241609"/>
            <a:ext cx="2277157" cy="2699559"/>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964340" y="1898868"/>
            <a:ext cx="2226575" cy="276999"/>
          </a:xfrm>
          <a:prstGeom prst="rect">
            <a:avLst/>
          </a:prstGeom>
          <a:noFill/>
          <a:ln w="28575">
            <a:solidFill>
              <a:schemeClr val="accent4">
                <a:lumMod val="75000"/>
              </a:schemeClr>
            </a:solidFill>
          </a:ln>
        </p:spPr>
        <p:txBody>
          <a:bodyPr wrap="square" rtlCol="0">
            <a:spAutoFit/>
          </a:bodyPr>
          <a:lstStyle/>
          <a:p>
            <a:r>
              <a:rPr lang="zh-CN" altLang="en-US" sz="1200" b="1" dirty="0"/>
              <a:t>寻</a:t>
            </a:r>
            <a:r>
              <a:rPr lang="zh-CN" altLang="en-US" sz="1200" b="1" dirty="0" smtClean="0"/>
              <a:t>找二元和三元系的对应关系</a:t>
            </a:r>
            <a:endParaRPr lang="zh-CN" altLang="en-US" sz="1200" b="1" dirty="0"/>
          </a:p>
        </p:txBody>
      </p:sp>
      <p:sp>
        <p:nvSpPr>
          <p:cNvPr id="68" name="左大括号 67"/>
          <p:cNvSpPr/>
          <p:nvPr/>
        </p:nvSpPr>
        <p:spPr>
          <a:xfrm>
            <a:off x="633477" y="5427607"/>
            <a:ext cx="165952" cy="1220567"/>
          </a:xfrm>
          <a:prstGeom prst="leftBrace">
            <a:avLst/>
          </a:prstGeom>
          <a:ln>
            <a:solidFill>
              <a:schemeClr val="accent4">
                <a:lumMod val="75000"/>
              </a:schemeClr>
            </a:solidFill>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accent4">
                  <a:lumMod val="60000"/>
                  <a:lumOff val="40000"/>
                </a:schemeClr>
              </a:solidFill>
            </a:endParaRPr>
          </a:p>
        </p:txBody>
      </p:sp>
      <p:sp>
        <p:nvSpPr>
          <p:cNvPr id="69" name="文本框 68"/>
          <p:cNvSpPr txBox="1"/>
          <p:nvPr/>
        </p:nvSpPr>
        <p:spPr>
          <a:xfrm>
            <a:off x="8082" y="5745546"/>
            <a:ext cx="804800" cy="523220"/>
          </a:xfrm>
          <a:prstGeom prst="rect">
            <a:avLst/>
          </a:prstGeom>
          <a:noFill/>
        </p:spPr>
        <p:txBody>
          <a:bodyPr wrap="square" rtlCol="0">
            <a:spAutoFit/>
          </a:bodyPr>
          <a:lstStyle/>
          <a:p>
            <a:r>
              <a:rPr lang="en-US" altLang="zh-CN" sz="1400" b="1" dirty="0" smtClean="0">
                <a:solidFill>
                  <a:schemeClr val="accent4">
                    <a:lumMod val="75000"/>
                  </a:schemeClr>
                </a:solidFill>
              </a:rPr>
              <a:t>NiAlCo</a:t>
            </a:r>
          </a:p>
          <a:p>
            <a:r>
              <a:rPr lang="zh-CN" altLang="en-US" sz="1400" b="1" dirty="0">
                <a:solidFill>
                  <a:schemeClr val="accent4">
                    <a:lumMod val="75000"/>
                  </a:schemeClr>
                </a:solidFill>
              </a:rPr>
              <a:t>三</a:t>
            </a:r>
            <a:r>
              <a:rPr lang="zh-CN" altLang="en-US" sz="1400" b="1" dirty="0" smtClean="0">
                <a:solidFill>
                  <a:schemeClr val="accent4">
                    <a:lumMod val="75000"/>
                  </a:schemeClr>
                </a:solidFill>
              </a:rPr>
              <a:t>元系</a:t>
            </a:r>
            <a:endParaRPr lang="zh-CN" altLang="en-US" sz="1400" b="1" dirty="0">
              <a:solidFill>
                <a:schemeClr val="accent4">
                  <a:lumMod val="75000"/>
                </a:schemeClr>
              </a:solidFill>
            </a:endParaRPr>
          </a:p>
        </p:txBody>
      </p:sp>
      <p:graphicFrame>
        <p:nvGraphicFramePr>
          <p:cNvPr id="36" name="表格 35"/>
          <p:cNvGraphicFramePr>
            <a:graphicFrameLocks noGrp="1"/>
          </p:cNvGraphicFramePr>
          <p:nvPr>
            <p:extLst/>
          </p:nvPr>
        </p:nvGraphicFramePr>
        <p:xfrm>
          <a:off x="3119913" y="5626712"/>
          <a:ext cx="2172165" cy="326429"/>
        </p:xfrm>
        <a:graphic>
          <a:graphicData uri="http://schemas.openxmlformats.org/drawingml/2006/table">
            <a:tbl>
              <a:tblPr/>
              <a:tblGrid>
                <a:gridCol w="544682"/>
                <a:gridCol w="472495"/>
                <a:gridCol w="472495"/>
                <a:gridCol w="682493"/>
              </a:tblGrid>
              <a:tr h="255095">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1-x4-x5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y4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cxnSp>
        <p:nvCxnSpPr>
          <p:cNvPr id="70" name="直接连接符 69"/>
          <p:cNvCxnSpPr/>
          <p:nvPr/>
        </p:nvCxnSpPr>
        <p:spPr>
          <a:xfrm>
            <a:off x="2819469" y="5728188"/>
            <a:ext cx="276106" cy="9603"/>
          </a:xfrm>
          <a:prstGeom prst="line">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37" name="下箭头 36"/>
          <p:cNvSpPr/>
          <p:nvPr/>
        </p:nvSpPr>
        <p:spPr>
          <a:xfrm>
            <a:off x="3931277" y="4993764"/>
            <a:ext cx="348298" cy="546143"/>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390041" y="2640645"/>
            <a:ext cx="1605601" cy="276999"/>
          </a:xfrm>
          <a:prstGeom prst="rect">
            <a:avLst/>
          </a:prstGeom>
          <a:noFill/>
        </p:spPr>
        <p:txBody>
          <a:bodyPr wrap="square" rtlCol="0">
            <a:spAutoFit/>
          </a:bodyPr>
          <a:lstStyle/>
          <a:p>
            <a:r>
              <a:rPr lang="zh-CN" altLang="en-US" sz="1200" b="1" dirty="0" smtClean="0"/>
              <a:t>一条</a:t>
            </a:r>
            <a:r>
              <a:rPr lang="en-US" altLang="zh-CN" sz="1200" b="1" dirty="0" smtClean="0"/>
              <a:t>NiCo</a:t>
            </a:r>
            <a:r>
              <a:rPr lang="zh-CN" altLang="en-US" sz="1200" b="1" dirty="0" smtClean="0"/>
              <a:t>二元系记录</a:t>
            </a:r>
            <a:endParaRPr lang="zh-CN" altLang="en-US" sz="1200" b="1" dirty="0"/>
          </a:p>
        </p:txBody>
      </p:sp>
      <p:sp>
        <p:nvSpPr>
          <p:cNvPr id="71" name="文本框 70"/>
          <p:cNvSpPr txBox="1"/>
          <p:nvPr/>
        </p:nvSpPr>
        <p:spPr>
          <a:xfrm>
            <a:off x="3390040" y="3665879"/>
            <a:ext cx="1605601" cy="276999"/>
          </a:xfrm>
          <a:prstGeom prst="rect">
            <a:avLst/>
          </a:prstGeom>
          <a:noFill/>
        </p:spPr>
        <p:txBody>
          <a:bodyPr wrap="square" rtlCol="0">
            <a:spAutoFit/>
          </a:bodyPr>
          <a:lstStyle/>
          <a:p>
            <a:r>
              <a:rPr lang="zh-CN" altLang="en-US" sz="1200" b="1" dirty="0" smtClean="0"/>
              <a:t>一条</a:t>
            </a:r>
            <a:r>
              <a:rPr lang="en-US" altLang="zh-CN" sz="1200" b="1" dirty="0" smtClean="0"/>
              <a:t>CoAl</a:t>
            </a:r>
            <a:r>
              <a:rPr lang="zh-CN" altLang="en-US" sz="1200" b="1" dirty="0" smtClean="0"/>
              <a:t>二元系记录</a:t>
            </a:r>
            <a:endParaRPr lang="zh-CN" altLang="en-US" sz="1200" b="1" dirty="0"/>
          </a:p>
        </p:txBody>
      </p:sp>
      <p:sp>
        <p:nvSpPr>
          <p:cNvPr id="72" name="文本框 71"/>
          <p:cNvSpPr txBox="1"/>
          <p:nvPr/>
        </p:nvSpPr>
        <p:spPr>
          <a:xfrm>
            <a:off x="3390040" y="4610922"/>
            <a:ext cx="1605601" cy="276999"/>
          </a:xfrm>
          <a:prstGeom prst="rect">
            <a:avLst/>
          </a:prstGeom>
          <a:noFill/>
        </p:spPr>
        <p:txBody>
          <a:bodyPr wrap="square" rtlCol="0">
            <a:spAutoFit/>
          </a:bodyPr>
          <a:lstStyle/>
          <a:p>
            <a:r>
              <a:rPr lang="zh-CN" altLang="en-US" sz="1200" b="1" dirty="0" smtClean="0"/>
              <a:t>一条</a:t>
            </a:r>
            <a:r>
              <a:rPr lang="en-US" altLang="zh-CN" sz="1200" b="1" dirty="0" smtClean="0"/>
              <a:t>NiAl</a:t>
            </a:r>
            <a:r>
              <a:rPr lang="zh-CN" altLang="en-US" sz="1200" b="1" dirty="0" smtClean="0"/>
              <a:t>二元系记录</a:t>
            </a:r>
            <a:endParaRPr lang="zh-CN" altLang="en-US" sz="1200" b="1" dirty="0"/>
          </a:p>
        </p:txBody>
      </p:sp>
      <p:sp>
        <p:nvSpPr>
          <p:cNvPr id="73" name="文本框 72"/>
          <p:cNvSpPr txBox="1"/>
          <p:nvPr/>
        </p:nvSpPr>
        <p:spPr>
          <a:xfrm>
            <a:off x="3374276" y="6007156"/>
            <a:ext cx="1771486" cy="276999"/>
          </a:xfrm>
          <a:prstGeom prst="rect">
            <a:avLst/>
          </a:prstGeom>
          <a:noFill/>
        </p:spPr>
        <p:txBody>
          <a:bodyPr wrap="square" rtlCol="0">
            <a:spAutoFit/>
          </a:bodyPr>
          <a:lstStyle/>
          <a:p>
            <a:r>
              <a:rPr lang="zh-CN" altLang="en-US" sz="1200" b="1" dirty="0" smtClean="0"/>
              <a:t>一条</a:t>
            </a:r>
            <a:r>
              <a:rPr lang="en-US" altLang="zh-CN" sz="1200" b="1" dirty="0" smtClean="0"/>
              <a:t>NiAlCo</a:t>
            </a:r>
            <a:r>
              <a:rPr lang="zh-CN" altLang="en-US" sz="1200" b="1" dirty="0"/>
              <a:t>三</a:t>
            </a:r>
            <a:r>
              <a:rPr lang="zh-CN" altLang="en-US" sz="1200" b="1" dirty="0" smtClean="0"/>
              <a:t>元系记录</a:t>
            </a:r>
            <a:endParaRPr lang="zh-CN" altLang="en-US" sz="1200" b="1" dirty="0"/>
          </a:p>
        </p:txBody>
      </p:sp>
      <p:sp>
        <p:nvSpPr>
          <p:cNvPr id="74" name="矩形 73"/>
          <p:cNvSpPr/>
          <p:nvPr/>
        </p:nvSpPr>
        <p:spPr>
          <a:xfrm>
            <a:off x="2884397" y="1833126"/>
            <a:ext cx="2437490" cy="490825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5355416" y="1725840"/>
            <a:ext cx="3020301" cy="5015537"/>
          </a:xfrm>
          <a:prstGeom prst="rect">
            <a:avLst/>
          </a:prstGeom>
          <a:ln>
            <a:noFill/>
          </a:ln>
          <a:effectLst>
            <a:outerShdw blurRad="190500" algn="tl" rotWithShape="0">
              <a:srgbClr val="000000">
                <a:alpha val="70000"/>
              </a:srgbClr>
            </a:outerShdw>
          </a:effectLst>
        </p:spPr>
      </p:pic>
      <p:cxnSp>
        <p:nvCxnSpPr>
          <p:cNvPr id="10" name="直接箭头连接符 9"/>
          <p:cNvCxnSpPr>
            <a:stCxn id="29" idx="3"/>
          </p:cNvCxnSpPr>
          <p:nvPr/>
        </p:nvCxnSpPr>
        <p:spPr>
          <a:xfrm flipV="1">
            <a:off x="5190915" y="2037367"/>
            <a:ext cx="461205"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4" name="线形标注 2 23"/>
          <p:cNvSpPr/>
          <p:nvPr/>
        </p:nvSpPr>
        <p:spPr>
          <a:xfrm>
            <a:off x="1355268" y="2999691"/>
            <a:ext cx="616227" cy="524888"/>
          </a:xfrm>
          <a:prstGeom prst="borderCallout2">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0000"/>
                </a:solidFill>
              </a:rPr>
              <a:t>补零法</a:t>
            </a:r>
            <a:endParaRPr lang="zh-CN" altLang="en-US" sz="1100" dirty="0">
              <a:solidFill>
                <a:srgbClr val="FF0000"/>
              </a:solidFill>
            </a:endParaRPr>
          </a:p>
        </p:txBody>
      </p:sp>
      <p:grpSp>
        <p:nvGrpSpPr>
          <p:cNvPr id="6" name="组合 5"/>
          <p:cNvGrpSpPr/>
          <p:nvPr/>
        </p:nvGrpSpPr>
        <p:grpSpPr>
          <a:xfrm>
            <a:off x="3759670" y="2531975"/>
            <a:ext cx="5396296" cy="3985323"/>
            <a:chOff x="3759670" y="2531975"/>
            <a:chExt cx="5396296" cy="3985323"/>
          </a:xfrm>
        </p:grpSpPr>
        <p:sp>
          <p:nvSpPr>
            <p:cNvPr id="19" name="线形标注 3(无边框) 18"/>
            <p:cNvSpPr/>
            <p:nvPr/>
          </p:nvSpPr>
          <p:spPr>
            <a:xfrm flipV="1">
              <a:off x="7846844" y="2531975"/>
              <a:ext cx="1309122" cy="861532"/>
            </a:xfrm>
            <a:prstGeom prst="callout3">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3759670" y="3249073"/>
              <a:ext cx="4044016" cy="3268225"/>
            </a:xfrm>
            <a:prstGeom prst="rect">
              <a:avLst/>
            </a:prstGeom>
          </p:spPr>
        </p:pic>
      </p:grpSp>
      <p:graphicFrame>
        <p:nvGraphicFramePr>
          <p:cNvPr id="14" name="表格 13"/>
          <p:cNvGraphicFramePr>
            <a:graphicFrameLocks noGrp="1"/>
          </p:cNvGraphicFramePr>
          <p:nvPr>
            <p:extLst>
              <p:ext uri="{D42A27DB-BD31-4B8C-83A1-F6EECF244321}">
                <p14:modId xmlns:p14="http://schemas.microsoft.com/office/powerpoint/2010/main" val="1219921266"/>
              </p:ext>
            </p:extLst>
          </p:nvPr>
        </p:nvGraphicFramePr>
        <p:xfrm>
          <a:off x="290878" y="1714036"/>
          <a:ext cx="8607203" cy="3731028"/>
        </p:xfrm>
        <a:graphic>
          <a:graphicData uri="http://schemas.openxmlformats.org/drawingml/2006/table">
            <a:tbl>
              <a:tblPr>
                <a:tableStyleId>{21E4AEA4-8DFA-4A89-87EB-49C32662AFE0}</a:tableStyleId>
              </a:tblPr>
              <a:tblGrid>
                <a:gridCol w="567714"/>
                <a:gridCol w="449180"/>
                <a:gridCol w="449180"/>
                <a:gridCol w="449180"/>
                <a:gridCol w="665452"/>
                <a:gridCol w="449180"/>
                <a:gridCol w="449180"/>
                <a:gridCol w="449180"/>
                <a:gridCol w="548997"/>
                <a:gridCol w="449180"/>
                <a:gridCol w="449180"/>
                <a:gridCol w="717440"/>
                <a:gridCol w="717440"/>
                <a:gridCol w="449180"/>
                <a:gridCol w="449180"/>
                <a:gridCol w="449180"/>
                <a:gridCol w="449180"/>
              </a:tblGrid>
              <a:tr h="255362">
                <a:tc>
                  <a:txBody>
                    <a:bodyPr/>
                    <a:lstStyle/>
                    <a:p>
                      <a:pPr algn="ctr" fontAlgn="ctr"/>
                      <a:r>
                        <a:rPr lang="en-US" sz="1000" u="none" strike="noStrike" dirty="0">
                          <a:effectLst/>
                        </a:rPr>
                        <a:t>NiCo_index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NiCoAl_index</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Al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r>
              <a:tr h="182992">
                <a:tc>
                  <a:txBody>
                    <a:bodyPr/>
                    <a:lstStyle/>
                    <a:p>
                      <a:pPr algn="ctr" fontAlgn="ctr"/>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-32794.000 </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-16926.8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ctr"/>
                      <a:r>
                        <a:rPr lang="en-US" altLang="zh-CN" sz="1000" u="none" strike="noStrike" dirty="0">
                          <a:effectLst/>
                        </a:rPr>
                        <a:t>3</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0.4286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0.5714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-558.2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-9024.56</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-15965.87484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-28322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0.75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-687.516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-31040.7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-26143.8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0.25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-18113.2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-34129.4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-28492.7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-25007.9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4</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-20794.2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-599.617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7</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8</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-15079.4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-25007.9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-34438.41269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9</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-31970.5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-38120</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dirty="0">
                          <a:effectLst/>
                        </a:rPr>
                        <a:t>10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dirty="0">
                          <a:effectLst/>
                        </a:rPr>
                        <a:t>0.5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-27073.5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r>
            </a:tbl>
          </a:graphicData>
        </a:graphic>
      </p:graphicFrame>
      <p:sp>
        <p:nvSpPr>
          <p:cNvPr id="17" name="圆角矩形 16"/>
          <p:cNvSpPr/>
          <p:nvPr/>
        </p:nvSpPr>
        <p:spPr>
          <a:xfrm>
            <a:off x="2858511" y="2718804"/>
            <a:ext cx="3850632" cy="170061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b="1" dirty="0" smtClean="0">
                <a:solidFill>
                  <a:srgbClr val="FF0000"/>
                </a:solidFill>
              </a:rPr>
              <a:t>寻找到的新的二元</a:t>
            </a:r>
            <a:r>
              <a:rPr lang="en-US" altLang="zh-CN" b="1" dirty="0" smtClean="0">
                <a:solidFill>
                  <a:srgbClr val="FF0000"/>
                </a:solidFill>
              </a:rPr>
              <a:t>-</a:t>
            </a:r>
            <a:r>
              <a:rPr lang="zh-CN" altLang="en-US" b="1" dirty="0" smtClean="0">
                <a:solidFill>
                  <a:srgbClr val="FF0000"/>
                </a:solidFill>
              </a:rPr>
              <a:t>三元对应关系</a:t>
            </a:r>
            <a:endParaRPr lang="zh-CN" altLang="en-US" b="1" dirty="0">
              <a:solidFill>
                <a:srgbClr val="FF0000"/>
              </a:solidFill>
            </a:endParaRPr>
          </a:p>
        </p:txBody>
      </p:sp>
    </p:spTree>
    <p:extLst>
      <p:ext uri="{BB962C8B-B14F-4D97-AF65-F5344CB8AC3E}">
        <p14:creationId xmlns:p14="http://schemas.microsoft.com/office/powerpoint/2010/main" val="41549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par>
                          <p:cTn id="18" fill="hold">
                            <p:stCondLst>
                              <p:cond delay="500"/>
                            </p:stCondLst>
                            <p:childTnLst>
                              <p:par>
                                <p:cTn id="19" presetID="14" presetClass="entr" presetSubtype="1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a16="http://schemas.microsoft.com/office/drawing/2014/main" xmlns="" id="{B6910070-415E-4B62-9056-9508348A0395}"/>
              </a:ext>
            </a:extLst>
          </p:cNvPr>
          <p:cNvCxnSpPr>
            <a:cxnSpLocks/>
            <a:stCxn id="17" idx="3"/>
            <a:endCxn id="48" idx="1"/>
          </p:cNvCxnSpPr>
          <p:nvPr/>
        </p:nvCxnSpPr>
        <p:spPr>
          <a:xfrm>
            <a:off x="3979129" y="3351324"/>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xmlns="" id="{47A1C564-628C-448B-9C8E-5F5B4C24DE1A}"/>
              </a:ext>
            </a:extLst>
          </p:cNvPr>
          <p:cNvCxnSpPr>
            <a:cxnSpLocks/>
            <a:stCxn id="65" idx="3"/>
            <a:endCxn id="88" idx="1"/>
          </p:cNvCxnSpPr>
          <p:nvPr/>
        </p:nvCxnSpPr>
        <p:spPr>
          <a:xfrm flipV="1">
            <a:off x="3975852" y="5108137"/>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xmlns="" id="{6CA5CCD5-EBCA-455B-8346-945E4D5243D5}"/>
              </a:ext>
            </a:extLst>
          </p:cNvPr>
          <p:cNvCxnSpPr>
            <a:cxnSpLocks/>
            <a:stCxn id="18" idx="3"/>
            <a:endCxn id="86" idx="1"/>
          </p:cNvCxnSpPr>
          <p:nvPr/>
        </p:nvCxnSpPr>
        <p:spPr>
          <a:xfrm>
            <a:off x="3979129" y="3899390"/>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xmlns="" id="{DB79B2D8-8FCF-4FD7-A99C-AFBCE188CB26}"/>
              </a:ext>
            </a:extLst>
          </p:cNvPr>
          <p:cNvCxnSpPr>
            <a:cxnSpLocks/>
            <a:stCxn id="22" idx="3"/>
            <a:endCxn id="87" idx="1"/>
          </p:cNvCxnSpPr>
          <p:nvPr/>
        </p:nvCxnSpPr>
        <p:spPr>
          <a:xfrm flipV="1">
            <a:off x="3979130" y="4491500"/>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a16="http://schemas.microsoft.com/office/drawing/2014/main" xmlns="" id="{F7B82B0B-53FF-49D2-898F-CC382F46B448}"/>
              </a:ext>
            </a:extLst>
          </p:cNvPr>
          <p:cNvGrpSpPr/>
          <p:nvPr/>
        </p:nvGrpSpPr>
        <p:grpSpPr>
          <a:xfrm>
            <a:off x="4575159" y="2966069"/>
            <a:ext cx="2886878" cy="2368630"/>
            <a:chOff x="5032641" y="3246829"/>
            <a:chExt cx="3369480" cy="2388935"/>
          </a:xfrm>
        </p:grpSpPr>
        <p:grpSp>
          <p:nvGrpSpPr>
            <p:cNvPr id="4" name="组合 3">
              <a:extLst>
                <a:ext uri="{FF2B5EF4-FFF2-40B4-BE49-F238E27FC236}">
                  <a16:creationId xmlns:a16="http://schemas.microsoft.com/office/drawing/2014/main" xmlns=""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a16="http://schemas.microsoft.com/office/drawing/2014/main" xmlns=""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a16="http://schemas.microsoft.com/office/drawing/2014/main" xmlns=""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82845" y="166685"/>
            <a:ext cx="8229600" cy="796950"/>
          </a:xfrm>
        </p:spPr>
        <p:txBody>
          <a:bodyPr>
            <a:normAutofit/>
          </a:bodyPr>
          <a:lstStyle/>
          <a:p>
            <a:r>
              <a:rPr lang="en-US" altLang="zh-CN" sz="2200" dirty="0"/>
              <a:t>3.</a:t>
            </a:r>
            <a:r>
              <a:rPr lang="zh-CN" altLang="en-US" sz="2200" dirty="0"/>
              <a:t>蠕变寿命预</a:t>
            </a:r>
            <a:r>
              <a:rPr lang="zh-CN" altLang="en-US" sz="2200" dirty="0" smtClean="0"/>
              <a:t>测</a:t>
            </a:r>
            <a:r>
              <a:rPr lang="en-US" altLang="zh-CN" sz="2200" dirty="0" smtClean="0"/>
              <a:t>——</a:t>
            </a:r>
            <a:r>
              <a:rPr lang="zh-CN" altLang="en-US" sz="2200" dirty="0"/>
              <a:t>基于聚类的最优回归集成学习方法</a:t>
            </a:r>
            <a:br>
              <a:rPr lang="zh-CN" altLang="en-US" sz="2200" dirty="0"/>
            </a:br>
            <a:endParaRPr lang="zh-CN" altLang="en-US" sz="2200" dirty="0"/>
          </a:p>
        </p:txBody>
      </p:sp>
      <p:graphicFrame>
        <p:nvGraphicFramePr>
          <p:cNvPr id="6" name="图示 5">
            <a:extLst>
              <a:ext uri="{FF2B5EF4-FFF2-40B4-BE49-F238E27FC236}">
                <a16:creationId xmlns:a16="http://schemas.microsoft.com/office/drawing/2014/main" xmlns="" id="{75E73817-2D57-4859-8793-C473CA9B3562}"/>
              </a:ext>
            </a:extLst>
          </p:cNvPr>
          <p:cNvGraphicFramePr/>
          <p:nvPr>
            <p:extLst/>
          </p:nvPr>
        </p:nvGraphicFramePr>
        <p:xfrm>
          <a:off x="2403771" y="1024362"/>
          <a:ext cx="6229961" cy="12812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196709" y="1164824"/>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192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 name="矩形: 圆角 2">
            <a:extLst>
              <a:ext uri="{FF2B5EF4-FFF2-40B4-BE49-F238E27FC236}">
                <a16:creationId xmlns:a16="http://schemas.microsoft.com/office/drawing/2014/main" xmlns="" id="{889172F6-BC9B-4ABA-A40F-1A4C04D2E878}"/>
              </a:ext>
            </a:extLst>
          </p:cNvPr>
          <p:cNvSpPr/>
          <p:nvPr/>
        </p:nvSpPr>
        <p:spPr>
          <a:xfrm>
            <a:off x="2231159" y="764704"/>
            <a:ext cx="6673154" cy="1698305"/>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FEFA3D8E-C68F-4061-9CB1-11DA613841EC}"/>
              </a:ext>
            </a:extLst>
          </p:cNvPr>
          <p:cNvSpPr txBox="1"/>
          <p:nvPr/>
        </p:nvSpPr>
        <p:spPr>
          <a:xfrm>
            <a:off x="2439280" y="773181"/>
            <a:ext cx="1584176" cy="307777"/>
          </a:xfrm>
          <a:prstGeom prst="rect">
            <a:avLst/>
          </a:prstGeom>
          <a:noFill/>
        </p:spPr>
        <p:txBody>
          <a:bodyPr wrap="square" rtlCol="0">
            <a:spAutoFit/>
          </a:bodyPr>
          <a:lstStyle/>
          <a:p>
            <a:r>
              <a:rPr lang="zh-CN" altLang="en-US" sz="1400" dirty="0"/>
              <a:t>数据预处理</a:t>
            </a:r>
          </a:p>
        </p:txBody>
      </p:sp>
      <p:sp>
        <p:nvSpPr>
          <p:cNvPr id="12" name="箭头: V 形 11">
            <a:extLst>
              <a:ext uri="{FF2B5EF4-FFF2-40B4-BE49-F238E27FC236}">
                <a16:creationId xmlns:a16="http://schemas.microsoft.com/office/drawing/2014/main" xmlns="" id="{38AE60D0-D334-4E98-A913-EEF9E4228D95}"/>
              </a:ext>
            </a:extLst>
          </p:cNvPr>
          <p:cNvSpPr/>
          <p:nvPr/>
        </p:nvSpPr>
        <p:spPr>
          <a:xfrm>
            <a:off x="1753468" y="1416421"/>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圆角 12">
            <a:extLst>
              <a:ext uri="{FF2B5EF4-FFF2-40B4-BE49-F238E27FC236}">
                <a16:creationId xmlns:a16="http://schemas.microsoft.com/office/drawing/2014/main" xmlns="" id="{9A5CEEA4-55D9-49F2-8852-98E083B88206}"/>
              </a:ext>
            </a:extLst>
          </p:cNvPr>
          <p:cNvSpPr/>
          <p:nvPr/>
        </p:nvSpPr>
        <p:spPr>
          <a:xfrm>
            <a:off x="71049" y="829042"/>
            <a:ext cx="1623593" cy="164142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142657" y="870472"/>
            <a:ext cx="1584176" cy="307777"/>
          </a:xfrm>
          <a:prstGeom prst="rect">
            <a:avLst/>
          </a:prstGeom>
          <a:noFill/>
        </p:spPr>
        <p:txBody>
          <a:bodyPr wrap="square" rtlCol="0">
            <a:spAutoFit/>
          </a:bodyPr>
          <a:lstStyle/>
          <a:p>
            <a:r>
              <a:rPr lang="zh-CN" altLang="en-US" sz="1400" dirty="0"/>
              <a:t>样本统计</a:t>
            </a:r>
          </a:p>
        </p:txBody>
      </p:sp>
      <p:grpSp>
        <p:nvGrpSpPr>
          <p:cNvPr id="28" name="组合 27">
            <a:extLst>
              <a:ext uri="{FF2B5EF4-FFF2-40B4-BE49-F238E27FC236}">
                <a16:creationId xmlns:a16="http://schemas.microsoft.com/office/drawing/2014/main" xmlns="" id="{468025A6-5001-4C16-B41E-FA2D1AA96470}"/>
              </a:ext>
            </a:extLst>
          </p:cNvPr>
          <p:cNvGrpSpPr/>
          <p:nvPr/>
        </p:nvGrpSpPr>
        <p:grpSpPr>
          <a:xfrm>
            <a:off x="-52562" y="3421527"/>
            <a:ext cx="1533060" cy="1086092"/>
            <a:chOff x="133132" y="2143688"/>
            <a:chExt cx="1789343" cy="1173267"/>
          </a:xfrm>
        </p:grpSpPr>
        <p:grpSp>
          <p:nvGrpSpPr>
            <p:cNvPr id="35" name="组合 34">
              <a:extLst>
                <a:ext uri="{FF2B5EF4-FFF2-40B4-BE49-F238E27FC236}">
                  <a16:creationId xmlns:a16="http://schemas.microsoft.com/office/drawing/2014/main" xmlns=""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a16="http://schemas.microsoft.com/office/drawing/2014/main" xmlns=""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a16="http://schemas.microsoft.com/office/drawing/2014/main" xmlns=""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a16="http://schemas.microsoft.com/office/drawing/2014/main" xmlns=""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a16="http://schemas.microsoft.com/office/drawing/2014/main" xmlns=""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a16="http://schemas.microsoft.com/office/drawing/2014/main" xmlns="" id="{420F341A-1C46-4781-A7CA-718A72C43084}"/>
              </a:ext>
            </a:extLst>
          </p:cNvPr>
          <p:cNvSpPr/>
          <p:nvPr/>
        </p:nvSpPr>
        <p:spPr>
          <a:xfrm>
            <a:off x="1200144" y="3336027"/>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xmlns="" id="{CB268196-250F-430C-BACF-AB700A1F388B}"/>
              </a:ext>
            </a:extLst>
          </p:cNvPr>
          <p:cNvSpPr txBox="1"/>
          <p:nvPr/>
        </p:nvSpPr>
        <p:spPr>
          <a:xfrm>
            <a:off x="1299728" y="3427632"/>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a16="http://schemas.microsoft.com/office/drawing/2014/main" xmlns="" id="{4456A6B2-A119-4A64-A981-0AE1283662B3}"/>
              </a:ext>
            </a:extLst>
          </p:cNvPr>
          <p:cNvSpPr/>
          <p:nvPr/>
        </p:nvSpPr>
        <p:spPr>
          <a:xfrm>
            <a:off x="2820563" y="3157316"/>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6C46C044-E255-4850-A691-7E5CEC8804BA}"/>
              </a:ext>
            </a:extLst>
          </p:cNvPr>
          <p:cNvCxnSpPr>
            <a:cxnSpLocks/>
            <a:stCxn id="41" idx="3"/>
          </p:cNvCxnSpPr>
          <p:nvPr/>
        </p:nvCxnSpPr>
        <p:spPr>
          <a:xfrm>
            <a:off x="2591194" y="4097450"/>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xmlns="" id="{3CD2E54D-50E0-4AC1-8B04-D38D0D4EADBA}"/>
              </a:ext>
            </a:extLst>
          </p:cNvPr>
          <p:cNvPicPr>
            <a:picLocks noChangeAspect="1"/>
          </p:cNvPicPr>
          <p:nvPr/>
        </p:nvPicPr>
        <p:blipFill>
          <a:blip r:embed="rId10"/>
          <a:stretch>
            <a:fillRect/>
          </a:stretch>
        </p:blipFill>
        <p:spPr>
          <a:xfrm>
            <a:off x="3203848" y="3101634"/>
            <a:ext cx="775281" cy="499380"/>
          </a:xfrm>
          <a:prstGeom prst="rect">
            <a:avLst/>
          </a:prstGeom>
          <a:ln>
            <a:solidFill>
              <a:srgbClr val="33A8C7"/>
            </a:solidFill>
          </a:ln>
        </p:spPr>
      </p:pic>
      <p:pic>
        <p:nvPicPr>
          <p:cNvPr id="18" name="图片 17">
            <a:extLst>
              <a:ext uri="{FF2B5EF4-FFF2-40B4-BE49-F238E27FC236}">
                <a16:creationId xmlns:a16="http://schemas.microsoft.com/office/drawing/2014/main" xmlns="" id="{1AE82623-4398-4A10-B2CC-C3086CA6C4CA}"/>
              </a:ext>
            </a:extLst>
          </p:cNvPr>
          <p:cNvPicPr>
            <a:picLocks noChangeAspect="1"/>
          </p:cNvPicPr>
          <p:nvPr/>
        </p:nvPicPr>
        <p:blipFill>
          <a:blip r:embed="rId11"/>
          <a:stretch>
            <a:fillRect/>
          </a:stretch>
        </p:blipFill>
        <p:spPr>
          <a:xfrm>
            <a:off x="3203848" y="3649700"/>
            <a:ext cx="775281" cy="499380"/>
          </a:xfrm>
          <a:prstGeom prst="rect">
            <a:avLst/>
          </a:prstGeom>
          <a:ln>
            <a:solidFill>
              <a:srgbClr val="33A8C7"/>
            </a:solidFill>
          </a:ln>
        </p:spPr>
      </p:pic>
      <p:pic>
        <p:nvPicPr>
          <p:cNvPr id="22" name="图片 21">
            <a:extLst>
              <a:ext uri="{FF2B5EF4-FFF2-40B4-BE49-F238E27FC236}">
                <a16:creationId xmlns:a16="http://schemas.microsoft.com/office/drawing/2014/main" xmlns="" id="{C9222C7C-8A05-4F8B-8F27-E876A88E50E1}"/>
              </a:ext>
            </a:extLst>
          </p:cNvPr>
          <p:cNvPicPr>
            <a:picLocks noChangeAspect="1"/>
          </p:cNvPicPr>
          <p:nvPr/>
        </p:nvPicPr>
        <p:blipFill>
          <a:blip r:embed="rId12"/>
          <a:stretch>
            <a:fillRect/>
          </a:stretch>
        </p:blipFill>
        <p:spPr>
          <a:xfrm>
            <a:off x="3203848" y="4221088"/>
            <a:ext cx="775282" cy="543220"/>
          </a:xfrm>
          <a:prstGeom prst="rect">
            <a:avLst/>
          </a:prstGeom>
          <a:ln>
            <a:solidFill>
              <a:srgbClr val="33A8C7"/>
            </a:solidFill>
          </a:ln>
        </p:spPr>
      </p:pic>
      <p:sp>
        <p:nvSpPr>
          <p:cNvPr id="47" name="矩形: 圆角 46">
            <a:extLst>
              <a:ext uri="{FF2B5EF4-FFF2-40B4-BE49-F238E27FC236}">
                <a16:creationId xmlns:a16="http://schemas.microsoft.com/office/drawing/2014/main" xmlns="" id="{D71DAF20-5C41-4A10-A1FF-1F969DE5950F}"/>
              </a:ext>
            </a:extLst>
          </p:cNvPr>
          <p:cNvSpPr/>
          <p:nvPr/>
        </p:nvSpPr>
        <p:spPr>
          <a:xfrm>
            <a:off x="0" y="2866153"/>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3CC79BF4-8D5F-4D4E-85B9-67B23E8AFA8A}"/>
              </a:ext>
            </a:extLst>
          </p:cNvPr>
          <p:cNvSpPr/>
          <p:nvPr/>
        </p:nvSpPr>
        <p:spPr>
          <a:xfrm>
            <a:off x="7654467" y="3111142"/>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xmlns="" id="{98CDF7CA-4D33-463A-A370-17C3888D90B1}"/>
              </a:ext>
            </a:extLst>
          </p:cNvPr>
          <p:cNvPicPr>
            <a:picLocks noChangeAspect="1"/>
          </p:cNvPicPr>
          <p:nvPr/>
        </p:nvPicPr>
        <p:blipFill>
          <a:blip r:embed="rId13"/>
          <a:stretch>
            <a:fillRect/>
          </a:stretch>
        </p:blipFill>
        <p:spPr>
          <a:xfrm>
            <a:off x="9756576" y="2300318"/>
            <a:ext cx="834200" cy="325382"/>
          </a:xfrm>
          <a:prstGeom prst="rect">
            <a:avLst/>
          </a:prstGeom>
        </p:spPr>
      </p:pic>
      <p:pic>
        <p:nvPicPr>
          <p:cNvPr id="51" name="图片 50">
            <a:extLst>
              <a:ext uri="{FF2B5EF4-FFF2-40B4-BE49-F238E27FC236}">
                <a16:creationId xmlns:a16="http://schemas.microsoft.com/office/drawing/2014/main" xmlns="" id="{402A5C6C-F9B4-4F45-9E37-697AF74F4597}"/>
              </a:ext>
            </a:extLst>
          </p:cNvPr>
          <p:cNvPicPr>
            <a:picLocks noChangeAspect="1"/>
          </p:cNvPicPr>
          <p:nvPr/>
        </p:nvPicPr>
        <p:blipFill>
          <a:blip r:embed="rId13"/>
          <a:stretch>
            <a:fillRect/>
          </a:stretch>
        </p:blipFill>
        <p:spPr>
          <a:xfrm>
            <a:off x="9950076" y="2906269"/>
            <a:ext cx="834200" cy="325382"/>
          </a:xfrm>
          <a:prstGeom prst="rect">
            <a:avLst/>
          </a:prstGeom>
        </p:spPr>
      </p:pic>
      <p:pic>
        <p:nvPicPr>
          <p:cNvPr id="52" name="图片 51">
            <a:extLst>
              <a:ext uri="{FF2B5EF4-FFF2-40B4-BE49-F238E27FC236}">
                <a16:creationId xmlns:a16="http://schemas.microsoft.com/office/drawing/2014/main" xmlns="" id="{0567D99F-90AA-4A26-8709-61B139EA2DC4}"/>
              </a:ext>
            </a:extLst>
          </p:cNvPr>
          <p:cNvPicPr>
            <a:picLocks noChangeAspect="1"/>
          </p:cNvPicPr>
          <p:nvPr/>
        </p:nvPicPr>
        <p:blipFill>
          <a:blip r:embed="rId13"/>
          <a:stretch>
            <a:fillRect/>
          </a:stretch>
        </p:blipFill>
        <p:spPr>
          <a:xfrm>
            <a:off x="7728148" y="3313916"/>
            <a:ext cx="647856" cy="252698"/>
          </a:xfrm>
          <a:prstGeom prst="rect">
            <a:avLst/>
          </a:prstGeom>
        </p:spPr>
      </p:pic>
      <p:sp>
        <p:nvSpPr>
          <p:cNvPr id="53" name="文本框 52">
            <a:extLst>
              <a:ext uri="{FF2B5EF4-FFF2-40B4-BE49-F238E27FC236}">
                <a16:creationId xmlns:a16="http://schemas.microsoft.com/office/drawing/2014/main" xmlns="" id="{024EFA21-7F34-4AEE-A258-902ADAB5C328}"/>
              </a:ext>
            </a:extLst>
          </p:cNvPr>
          <p:cNvSpPr txBox="1"/>
          <p:nvPr/>
        </p:nvSpPr>
        <p:spPr>
          <a:xfrm>
            <a:off x="7633504" y="3106752"/>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a16="http://schemas.microsoft.com/office/drawing/2014/main" xmlns="" id="{0F4E3C57-1C43-4CB7-827F-95C8551FDC24}"/>
              </a:ext>
            </a:extLst>
          </p:cNvPr>
          <p:cNvSpPr txBox="1"/>
          <p:nvPr/>
        </p:nvSpPr>
        <p:spPr>
          <a:xfrm>
            <a:off x="123646" y="2928921"/>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a16="http://schemas.microsoft.com/office/drawing/2014/main" xmlns="" id="{E063A6E5-A974-4920-A01F-9AD75816AE53}"/>
              </a:ext>
            </a:extLst>
          </p:cNvPr>
          <p:cNvSpPr/>
          <p:nvPr/>
        </p:nvSpPr>
        <p:spPr>
          <a:xfrm>
            <a:off x="861837" y="393260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xmlns="" id="{BA28F162-459B-4CCA-8314-E0BD85B6272B}"/>
              </a:ext>
            </a:extLst>
          </p:cNvPr>
          <p:cNvGrpSpPr/>
          <p:nvPr/>
        </p:nvGrpSpPr>
        <p:grpSpPr>
          <a:xfrm>
            <a:off x="577289" y="2426975"/>
            <a:ext cx="7386424" cy="985835"/>
            <a:chOff x="577289" y="2426975"/>
            <a:chExt cx="7386424" cy="985835"/>
          </a:xfrm>
        </p:grpSpPr>
        <p:cxnSp>
          <p:nvCxnSpPr>
            <p:cNvPr id="80" name="直接连接符 79">
              <a:extLst>
                <a:ext uri="{FF2B5EF4-FFF2-40B4-BE49-F238E27FC236}">
                  <a16:creationId xmlns:a16="http://schemas.microsoft.com/office/drawing/2014/main" xmlns="" id="{1967FE9A-E791-4524-BFE4-769253773713}"/>
                </a:ext>
              </a:extLst>
            </p:cNvPr>
            <p:cNvCxnSpPr/>
            <p:nvPr/>
          </p:nvCxnSpPr>
          <p:spPr>
            <a:xfrm>
              <a:off x="7938077" y="2426975"/>
              <a:ext cx="0" cy="201219"/>
            </a:xfrm>
            <a:prstGeom prst="line">
              <a:avLst/>
            </a:prstGeom>
            <a:ln w="7620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9" name="连接符: 肘形 68">
              <a:extLst>
                <a:ext uri="{FF2B5EF4-FFF2-40B4-BE49-F238E27FC236}">
                  <a16:creationId xmlns:a16="http://schemas.microsoft.com/office/drawing/2014/main" xmlns="" id="{FAE027F3-5A48-401C-B3F8-F21BEDA12DE3}"/>
                </a:ext>
              </a:extLst>
            </p:cNvPr>
            <p:cNvCxnSpPr>
              <a:cxnSpLocks/>
            </p:cNvCxnSpPr>
            <p:nvPr/>
          </p:nvCxnSpPr>
          <p:spPr>
            <a:xfrm rot="10800000" flipV="1">
              <a:off x="577289" y="2628194"/>
              <a:ext cx="7386424" cy="784616"/>
            </a:xfrm>
            <a:prstGeom prst="bentConnector2">
              <a:avLst/>
            </a:prstGeom>
            <a:ln w="57150">
              <a:tailEnd type="triangle"/>
            </a:ln>
          </p:spPr>
          <p:style>
            <a:lnRef idx="3">
              <a:schemeClr val="accent5"/>
            </a:lnRef>
            <a:fillRef idx="0">
              <a:schemeClr val="accent5"/>
            </a:fillRef>
            <a:effectRef idx="2">
              <a:schemeClr val="accent5"/>
            </a:effectRef>
            <a:fontRef idx="minor">
              <a:schemeClr val="tx1"/>
            </a:fontRef>
          </p:style>
        </p:cxnSp>
      </p:grpSp>
      <p:graphicFrame>
        <p:nvGraphicFramePr>
          <p:cNvPr id="83" name="表格 82">
            <a:extLst>
              <a:ext uri="{FF2B5EF4-FFF2-40B4-BE49-F238E27FC236}">
                <a16:creationId xmlns:a16="http://schemas.microsoft.com/office/drawing/2014/main" xmlns="" id="{2D03A319-0877-4A1B-9381-B0ECC9D9674D}"/>
              </a:ext>
            </a:extLst>
          </p:cNvPr>
          <p:cNvGraphicFramePr>
            <a:graphicFrameLocks noGrp="1"/>
          </p:cNvGraphicFramePr>
          <p:nvPr>
            <p:extLst/>
          </p:nvPr>
        </p:nvGraphicFramePr>
        <p:xfrm>
          <a:off x="272355" y="5761806"/>
          <a:ext cx="5501029" cy="701040"/>
        </p:xfrm>
        <a:graphic>
          <a:graphicData uri="http://schemas.openxmlformats.org/drawingml/2006/table">
            <a:tbl>
              <a:tblPr>
                <a:tableStyleId>{C4B1156A-380E-4F78-BDF5-A606A8083BF9}</a:tableStyleId>
              </a:tblPr>
              <a:tblGrid>
                <a:gridCol w="988793">
                  <a:extLst>
                    <a:ext uri="{9D8B030D-6E8A-4147-A177-3AD203B41FA5}">
                      <a16:colId xmlns:a16="http://schemas.microsoft.com/office/drawing/2014/main" xmlns="" val="3286962579"/>
                    </a:ext>
                  </a:extLst>
                </a:gridCol>
                <a:gridCol w="668479">
                  <a:extLst>
                    <a:ext uri="{9D8B030D-6E8A-4147-A177-3AD203B41FA5}">
                      <a16:colId xmlns:a16="http://schemas.microsoft.com/office/drawing/2014/main" xmlns="" val="2874998486"/>
                    </a:ext>
                  </a:extLst>
                </a:gridCol>
                <a:gridCol w="960940">
                  <a:extLst>
                    <a:ext uri="{9D8B030D-6E8A-4147-A177-3AD203B41FA5}">
                      <a16:colId xmlns:a16="http://schemas.microsoft.com/office/drawing/2014/main" xmlns="" val="1759428314"/>
                    </a:ext>
                  </a:extLst>
                </a:gridCol>
                <a:gridCol w="877380">
                  <a:extLst>
                    <a:ext uri="{9D8B030D-6E8A-4147-A177-3AD203B41FA5}">
                      <a16:colId xmlns:a16="http://schemas.microsoft.com/office/drawing/2014/main" xmlns="" val="2219148525"/>
                    </a:ext>
                  </a:extLst>
                </a:gridCol>
                <a:gridCol w="668479">
                  <a:extLst>
                    <a:ext uri="{9D8B030D-6E8A-4147-A177-3AD203B41FA5}">
                      <a16:colId xmlns:a16="http://schemas.microsoft.com/office/drawing/2014/main" xmlns="" val="2941779886"/>
                    </a:ext>
                  </a:extLst>
                </a:gridCol>
                <a:gridCol w="668479">
                  <a:extLst>
                    <a:ext uri="{9D8B030D-6E8A-4147-A177-3AD203B41FA5}">
                      <a16:colId xmlns:a16="http://schemas.microsoft.com/office/drawing/2014/main" xmlns="" val="2196473637"/>
                    </a:ext>
                  </a:extLst>
                </a:gridCol>
                <a:gridCol w="668479">
                  <a:extLst>
                    <a:ext uri="{9D8B030D-6E8A-4147-A177-3AD203B41FA5}">
                      <a16:colId xmlns:a16="http://schemas.microsoft.com/office/drawing/2014/main" xmlns="" val="1846142857"/>
                    </a:ext>
                  </a:extLst>
                </a:gridCol>
              </a:tblGrid>
              <a:tr h="175260">
                <a:tc>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cluster_1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cluster_2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cluster_3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dirty="0">
                          <a:effectLst/>
                        </a:rPr>
                        <a:t>cluster_4</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dirty="0" err="1">
                          <a:effectLst/>
                        </a:rPr>
                        <a:t>cluster_avg</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no_cluster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2537066926"/>
                  </a:ext>
                </a:extLst>
              </a:tr>
              <a:tr h="175260">
                <a:tc>
                  <a:txBody>
                    <a:bodyPr/>
                    <a:lstStyle/>
                    <a:p>
                      <a:pPr algn="ctr"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0.02448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0.07456</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0.02972</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0.02972</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0.03962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0.058611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extLst>
                  <a:ext uri="{0D108BD9-81ED-4DB2-BD59-A6C34878D82A}">
                    <a16:rowId xmlns:a16="http://schemas.microsoft.com/office/drawing/2014/main" xmlns="" val="3552398884"/>
                  </a:ext>
                </a:extLst>
              </a:tr>
              <a:tr h="175260">
                <a:tc>
                  <a:txBody>
                    <a:bodyPr/>
                    <a:lstStyle/>
                    <a:p>
                      <a:pPr algn="ctr"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0.01703</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0.07854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0.03823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0.03838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0.043045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0.090343</a:t>
                      </a:r>
                      <a:endParaRPr lang="en-US" altLang="zh-CN" sz="1100" b="0" i="0" u="none" strike="noStrike">
                        <a:solidFill>
                          <a:srgbClr val="0061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966017894"/>
                  </a:ext>
                </a:extLst>
              </a:tr>
              <a:tr h="175260">
                <a:tc>
                  <a:txBody>
                    <a:bodyPr/>
                    <a:lstStyle/>
                    <a:p>
                      <a:pPr algn="ctr" fontAlgn="b"/>
                      <a:r>
                        <a:rPr lang="zh-CN" altLang="en-US" sz="1100" u="none" strike="noStrike">
                          <a:effectLst/>
                        </a:rPr>
                        <a:t>支持向量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0.05202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0.07823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0.03606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0.03603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0.050585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0.061548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438204860"/>
                  </a:ext>
                </a:extLst>
              </a:tr>
            </a:tbl>
          </a:graphicData>
        </a:graphic>
      </p:graphicFrame>
      <p:graphicFrame>
        <p:nvGraphicFramePr>
          <p:cNvPr id="84" name="表格 83">
            <a:extLst>
              <a:ext uri="{FF2B5EF4-FFF2-40B4-BE49-F238E27FC236}">
                <a16:creationId xmlns:a16="http://schemas.microsoft.com/office/drawing/2014/main" xmlns="" id="{DFB1163C-3ABA-4807-AB0E-C59B132E9752}"/>
              </a:ext>
            </a:extLst>
          </p:cNvPr>
          <p:cNvGraphicFramePr>
            <a:graphicFrameLocks noGrp="1"/>
          </p:cNvGraphicFramePr>
          <p:nvPr>
            <p:extLst/>
          </p:nvPr>
        </p:nvGraphicFramePr>
        <p:xfrm>
          <a:off x="6217051" y="5857492"/>
          <a:ext cx="1485900" cy="525780"/>
        </p:xfrm>
        <a:graphic>
          <a:graphicData uri="http://schemas.openxmlformats.org/drawingml/2006/table">
            <a:tbl>
              <a:tblPr>
                <a:tableStyleId>{C4B1156A-380E-4F78-BDF5-A606A8083BF9}</a:tableStyleId>
              </a:tblPr>
              <a:tblGrid>
                <a:gridCol w="685421">
                  <a:extLst>
                    <a:ext uri="{9D8B030D-6E8A-4147-A177-3AD203B41FA5}">
                      <a16:colId xmlns:a16="http://schemas.microsoft.com/office/drawing/2014/main" xmlns="" val="2618597515"/>
                    </a:ext>
                  </a:extLst>
                </a:gridCol>
                <a:gridCol w="800479">
                  <a:extLst>
                    <a:ext uri="{9D8B030D-6E8A-4147-A177-3AD203B41FA5}">
                      <a16:colId xmlns:a16="http://schemas.microsoft.com/office/drawing/2014/main" xmlns="" val="4097395416"/>
                    </a:ext>
                  </a:extLst>
                </a:gridCol>
              </a:tblGrid>
              <a:tr h="175260">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l" fontAlgn="b"/>
                      <a:r>
                        <a:rPr lang="zh-CN" altLang="en-US" sz="1100" u="none" strike="noStrike">
                          <a:effectLst/>
                        </a:rPr>
                        <a:t>最优准确度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2450397499"/>
                  </a:ext>
                </a:extLst>
              </a:tr>
              <a:tr h="175260">
                <a:tc>
                  <a:txBody>
                    <a:bodyPr/>
                    <a:lstStyle/>
                    <a:p>
                      <a:pPr algn="l" fontAlgn="b"/>
                      <a:r>
                        <a:rPr lang="en-US" sz="1100" u="none" strike="noStrike">
                          <a:effectLst/>
                        </a:rPr>
                        <a:t>no_cluster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0.058611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226790723"/>
                  </a:ext>
                </a:extLst>
              </a:tr>
              <a:tr h="175260">
                <a:tc>
                  <a:txBody>
                    <a:bodyPr/>
                    <a:lstStyle/>
                    <a:p>
                      <a:pPr algn="l" fontAlgn="b"/>
                      <a:r>
                        <a:rPr lang="en-US" sz="1100" u="none" strike="noStrike">
                          <a:effectLst/>
                        </a:rPr>
                        <a:t>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0.037234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112967964"/>
                  </a:ext>
                </a:extLst>
              </a:tr>
            </a:tbl>
          </a:graphicData>
        </a:graphic>
      </p:graphicFrame>
      <p:pic>
        <p:nvPicPr>
          <p:cNvPr id="58" name="图片 57">
            <a:hlinkClick r:id="rId14" action="ppaction://hlinksldjump"/>
            <a:extLst>
              <a:ext uri="{FF2B5EF4-FFF2-40B4-BE49-F238E27FC236}">
                <a16:creationId xmlns:a16="http://schemas.microsoft.com/office/drawing/2014/main" xmlns="" id="{114101D2-4AAE-4440-9F4C-CAD851C67A90}"/>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01479" y="784722"/>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a16="http://schemas.microsoft.com/office/drawing/2014/main" xmlns="" id="{C16875F3-8745-4C61-9527-082275F0FFAB}"/>
              </a:ext>
            </a:extLst>
          </p:cNvPr>
          <p:cNvPicPr>
            <a:picLocks noChangeAspect="1"/>
          </p:cNvPicPr>
          <p:nvPr/>
        </p:nvPicPr>
        <p:blipFill>
          <a:blip r:embed="rId16"/>
          <a:stretch>
            <a:fillRect/>
          </a:stretch>
        </p:blipFill>
        <p:spPr>
          <a:xfrm>
            <a:off x="1305384" y="3864257"/>
            <a:ext cx="1149291" cy="928474"/>
          </a:xfrm>
          <a:prstGeom prst="rect">
            <a:avLst/>
          </a:prstGeom>
        </p:spPr>
      </p:pic>
      <p:pic>
        <p:nvPicPr>
          <p:cNvPr id="65" name="图片 64">
            <a:extLst>
              <a:ext uri="{FF2B5EF4-FFF2-40B4-BE49-F238E27FC236}">
                <a16:creationId xmlns:a16="http://schemas.microsoft.com/office/drawing/2014/main" xmlns="" id="{2459FCFA-B495-4501-9E78-06BAC16166EE}"/>
              </a:ext>
            </a:extLst>
          </p:cNvPr>
          <p:cNvPicPr>
            <a:picLocks noChangeAspect="1"/>
          </p:cNvPicPr>
          <p:nvPr/>
        </p:nvPicPr>
        <p:blipFill>
          <a:blip r:embed="rId17"/>
          <a:stretch>
            <a:fillRect/>
          </a:stretch>
        </p:blipFill>
        <p:spPr>
          <a:xfrm>
            <a:off x="3203848" y="4855281"/>
            <a:ext cx="772004" cy="517935"/>
          </a:xfrm>
          <a:prstGeom prst="rect">
            <a:avLst/>
          </a:prstGeom>
          <a:ln>
            <a:solidFill>
              <a:schemeClr val="accent1"/>
            </a:solidFill>
          </a:ln>
        </p:spPr>
      </p:pic>
      <p:sp>
        <p:nvSpPr>
          <p:cNvPr id="86" name="矩形 85">
            <a:extLst>
              <a:ext uri="{FF2B5EF4-FFF2-40B4-BE49-F238E27FC236}">
                <a16:creationId xmlns:a16="http://schemas.microsoft.com/office/drawing/2014/main" xmlns="" id="{341A3772-91DC-4CFB-B6CA-DD145D1FAC7C}"/>
              </a:ext>
            </a:extLst>
          </p:cNvPr>
          <p:cNvSpPr/>
          <p:nvPr/>
        </p:nvSpPr>
        <p:spPr>
          <a:xfrm>
            <a:off x="7660456" y="3700450"/>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AD715A49-9A8E-4E0E-93D5-651DEE17B9CF}"/>
              </a:ext>
            </a:extLst>
          </p:cNvPr>
          <p:cNvSpPr/>
          <p:nvPr/>
        </p:nvSpPr>
        <p:spPr>
          <a:xfrm>
            <a:off x="7660455" y="424611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BC1A88A2-5BF7-4409-A81F-E2E70179C91E}"/>
              </a:ext>
            </a:extLst>
          </p:cNvPr>
          <p:cNvSpPr/>
          <p:nvPr/>
        </p:nvSpPr>
        <p:spPr>
          <a:xfrm>
            <a:off x="7680788" y="486275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xmlns="" id="{BD375644-76A0-4C9D-82E9-C969788F6F61}"/>
              </a:ext>
            </a:extLst>
          </p:cNvPr>
          <p:cNvPicPr>
            <a:picLocks noChangeAspect="1"/>
          </p:cNvPicPr>
          <p:nvPr/>
        </p:nvPicPr>
        <p:blipFill>
          <a:blip r:embed="rId13"/>
          <a:stretch>
            <a:fillRect/>
          </a:stretch>
        </p:blipFill>
        <p:spPr>
          <a:xfrm>
            <a:off x="7734138" y="3889109"/>
            <a:ext cx="647856" cy="252698"/>
          </a:xfrm>
          <a:prstGeom prst="rect">
            <a:avLst/>
          </a:prstGeom>
        </p:spPr>
      </p:pic>
      <p:sp>
        <p:nvSpPr>
          <p:cNvPr id="100" name="文本框 99">
            <a:extLst>
              <a:ext uri="{FF2B5EF4-FFF2-40B4-BE49-F238E27FC236}">
                <a16:creationId xmlns:a16="http://schemas.microsoft.com/office/drawing/2014/main" xmlns="" id="{209FEB4C-938E-476E-B415-8B21C2DFBD22}"/>
              </a:ext>
            </a:extLst>
          </p:cNvPr>
          <p:cNvSpPr txBox="1"/>
          <p:nvPr/>
        </p:nvSpPr>
        <p:spPr>
          <a:xfrm>
            <a:off x="7639494" y="3681945"/>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a16="http://schemas.microsoft.com/office/drawing/2014/main" xmlns="" id="{3E66B768-CA76-436C-84C4-11D92C8B512B}"/>
              </a:ext>
            </a:extLst>
          </p:cNvPr>
          <p:cNvPicPr>
            <a:picLocks noChangeAspect="1"/>
          </p:cNvPicPr>
          <p:nvPr/>
        </p:nvPicPr>
        <p:blipFill>
          <a:blip r:embed="rId13"/>
          <a:stretch>
            <a:fillRect/>
          </a:stretch>
        </p:blipFill>
        <p:spPr>
          <a:xfrm>
            <a:off x="7761670" y="4436119"/>
            <a:ext cx="647856" cy="252698"/>
          </a:xfrm>
          <a:prstGeom prst="rect">
            <a:avLst/>
          </a:prstGeom>
        </p:spPr>
      </p:pic>
      <p:sp>
        <p:nvSpPr>
          <p:cNvPr id="102" name="文本框 101">
            <a:extLst>
              <a:ext uri="{FF2B5EF4-FFF2-40B4-BE49-F238E27FC236}">
                <a16:creationId xmlns:a16="http://schemas.microsoft.com/office/drawing/2014/main" xmlns="" id="{EFF6F3B0-2AE6-47AD-98C3-B555D139B3D2}"/>
              </a:ext>
            </a:extLst>
          </p:cNvPr>
          <p:cNvSpPr txBox="1"/>
          <p:nvPr/>
        </p:nvSpPr>
        <p:spPr>
          <a:xfrm>
            <a:off x="7667026" y="4228955"/>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a16="http://schemas.microsoft.com/office/drawing/2014/main" xmlns="" id="{DBF39037-63E4-44A9-819C-675F6DD8F655}"/>
              </a:ext>
            </a:extLst>
          </p:cNvPr>
          <p:cNvPicPr>
            <a:picLocks noChangeAspect="1"/>
          </p:cNvPicPr>
          <p:nvPr/>
        </p:nvPicPr>
        <p:blipFill>
          <a:blip r:embed="rId13"/>
          <a:stretch>
            <a:fillRect/>
          </a:stretch>
        </p:blipFill>
        <p:spPr>
          <a:xfrm>
            <a:off x="7761670" y="5071561"/>
            <a:ext cx="647856" cy="252698"/>
          </a:xfrm>
          <a:prstGeom prst="rect">
            <a:avLst/>
          </a:prstGeom>
        </p:spPr>
      </p:pic>
      <p:sp>
        <p:nvSpPr>
          <p:cNvPr id="104" name="文本框 103">
            <a:extLst>
              <a:ext uri="{FF2B5EF4-FFF2-40B4-BE49-F238E27FC236}">
                <a16:creationId xmlns:a16="http://schemas.microsoft.com/office/drawing/2014/main" xmlns="" id="{51A7FBD9-7E3E-4821-96E6-F0AEC2211122}"/>
              </a:ext>
            </a:extLst>
          </p:cNvPr>
          <p:cNvSpPr txBox="1"/>
          <p:nvPr/>
        </p:nvSpPr>
        <p:spPr>
          <a:xfrm>
            <a:off x="7667026" y="4864397"/>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a16="http://schemas.microsoft.com/office/drawing/2014/main" xmlns="" id="{5C609924-421A-4DF9-8039-ADFCBD791AA2}"/>
              </a:ext>
            </a:extLst>
          </p:cNvPr>
          <p:cNvSpPr txBox="1"/>
          <p:nvPr/>
        </p:nvSpPr>
        <p:spPr>
          <a:xfrm>
            <a:off x="3259141" y="3176174"/>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a16="http://schemas.microsoft.com/office/drawing/2014/main" xmlns="" id="{B09DD7CF-9A16-4403-A025-8B123907E66E}"/>
              </a:ext>
            </a:extLst>
          </p:cNvPr>
          <p:cNvSpPr txBox="1"/>
          <p:nvPr/>
        </p:nvSpPr>
        <p:spPr>
          <a:xfrm>
            <a:off x="3254775" y="3730974"/>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a16="http://schemas.microsoft.com/office/drawing/2014/main" xmlns="" id="{9137B899-5E02-4328-9ACD-86F0D04781A5}"/>
              </a:ext>
            </a:extLst>
          </p:cNvPr>
          <p:cNvSpPr txBox="1"/>
          <p:nvPr/>
        </p:nvSpPr>
        <p:spPr>
          <a:xfrm>
            <a:off x="3245248" y="4313284"/>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a16="http://schemas.microsoft.com/office/drawing/2014/main" xmlns="" id="{E6FA40CE-B1E9-4FF8-B4F5-C0E2E48DC55D}"/>
              </a:ext>
            </a:extLst>
          </p:cNvPr>
          <p:cNvSpPr txBox="1"/>
          <p:nvPr/>
        </p:nvSpPr>
        <p:spPr>
          <a:xfrm>
            <a:off x="3214196" y="4984932"/>
            <a:ext cx="889788" cy="276998"/>
          </a:xfrm>
          <a:prstGeom prst="rect">
            <a:avLst/>
          </a:prstGeom>
          <a:noFill/>
        </p:spPr>
        <p:txBody>
          <a:bodyPr wrap="square" rtlCol="0">
            <a:spAutoFit/>
          </a:bodyPr>
          <a:lstStyle/>
          <a:p>
            <a:r>
              <a:rPr lang="en-US" altLang="zh-CN" sz="1200" dirty="0"/>
              <a:t>cluster_4</a:t>
            </a:r>
            <a:endParaRPr lang="zh-CN" altLang="en-US" sz="1200" dirty="0"/>
          </a:p>
        </p:txBody>
      </p:sp>
      <p:pic>
        <p:nvPicPr>
          <p:cNvPr id="16" name="图片 15">
            <a:extLst>
              <a:ext uri="{FF2B5EF4-FFF2-40B4-BE49-F238E27FC236}">
                <a16:creationId xmlns:a16="http://schemas.microsoft.com/office/drawing/2014/main" xmlns="" id="{00BA2671-AEC3-4D59-9FF9-52C1B73CFD03}"/>
              </a:ext>
            </a:extLst>
          </p:cNvPr>
          <p:cNvPicPr>
            <a:picLocks noChangeAspect="1"/>
          </p:cNvPicPr>
          <p:nvPr/>
        </p:nvPicPr>
        <p:blipFill>
          <a:blip r:embed="rId18"/>
          <a:stretch>
            <a:fillRect/>
          </a:stretch>
        </p:blipFill>
        <p:spPr>
          <a:xfrm>
            <a:off x="2106" y="2547537"/>
            <a:ext cx="9144000" cy="4008975"/>
          </a:xfrm>
          <a:prstGeom prst="rect">
            <a:avLst/>
          </a:prstGeom>
        </p:spPr>
      </p:pic>
    </p:spTree>
    <p:extLst>
      <p:ext uri="{BB962C8B-B14F-4D97-AF65-F5344CB8AC3E}">
        <p14:creationId xmlns:p14="http://schemas.microsoft.com/office/powerpoint/2010/main" val="72953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8"/>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normAutofit/>
          </a:bodyPr>
          <a:lstStyle/>
          <a:p>
            <a:r>
              <a:rPr lang="en-US" altLang="zh-CN" sz="2200" dirty="0"/>
              <a:t>3.</a:t>
            </a:r>
            <a:r>
              <a:rPr lang="zh-CN" altLang="en-US" sz="2200" dirty="0"/>
              <a:t>蠕变寿命预测</a:t>
            </a:r>
            <a:r>
              <a:rPr lang="en-US" altLang="zh-CN" sz="2200" dirty="0" smtClean="0"/>
              <a:t>——</a:t>
            </a:r>
            <a:r>
              <a:rPr lang="zh-CN" altLang="en-US" sz="2200" dirty="0" smtClean="0"/>
              <a:t>多尺度属</a:t>
            </a:r>
            <a:r>
              <a:rPr lang="zh-CN" altLang="en-US" sz="2200" dirty="0"/>
              <a:t>性构造</a:t>
            </a:r>
          </a:p>
        </p:txBody>
      </p:sp>
      <p:sp>
        <p:nvSpPr>
          <p:cNvPr id="5" name="流程图: 多文档 4">
            <a:extLst>
              <a:ext uri="{FF2B5EF4-FFF2-40B4-BE49-F238E27FC236}">
                <a16:creationId xmlns:a16="http://schemas.microsoft.com/office/drawing/2014/main" xmlns="" id="{41FEC286-58AA-4AEA-9D8A-0BBD3EC5BC11}"/>
              </a:ext>
            </a:extLst>
          </p:cNvPr>
          <p:cNvSpPr/>
          <p:nvPr/>
        </p:nvSpPr>
        <p:spPr>
          <a:xfrm>
            <a:off x="676729" y="755742"/>
            <a:ext cx="1224136" cy="936104"/>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宏观数据</a:t>
            </a:r>
          </a:p>
        </p:txBody>
      </p:sp>
      <p:sp>
        <p:nvSpPr>
          <p:cNvPr id="6" name="椭圆 5">
            <a:extLst>
              <a:ext uri="{FF2B5EF4-FFF2-40B4-BE49-F238E27FC236}">
                <a16:creationId xmlns:a16="http://schemas.microsoft.com/office/drawing/2014/main" xmlns="" id="{C55642D7-D698-471C-8E14-A904AD502AB0}"/>
              </a:ext>
            </a:extLst>
          </p:cNvPr>
          <p:cNvSpPr/>
          <p:nvPr/>
        </p:nvSpPr>
        <p:spPr>
          <a:xfrm>
            <a:off x="7668344" y="825319"/>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扩散系数</a:t>
            </a:r>
            <a:r>
              <a:rPr lang="en-US" altLang="zh-CN" sz="1050" dirty="0"/>
              <a:t>,</a:t>
            </a:r>
            <a:r>
              <a:rPr lang="zh-CN" altLang="en-US" sz="1050" dirty="0"/>
              <a:t>晶格常数</a:t>
            </a:r>
            <a:r>
              <a:rPr lang="en-US" altLang="zh-CN" sz="1050" dirty="0"/>
              <a:t>,</a:t>
            </a:r>
            <a:r>
              <a:rPr lang="zh-CN" altLang="en-US" sz="1050" dirty="0"/>
              <a:t>层错能</a:t>
            </a:r>
            <a:r>
              <a:rPr lang="en-US" altLang="zh-CN" sz="1050" dirty="0"/>
              <a:t>,</a:t>
            </a:r>
            <a:r>
              <a:rPr lang="zh-CN" altLang="en-US" sz="1050" dirty="0"/>
              <a:t>剪切模量</a:t>
            </a:r>
          </a:p>
        </p:txBody>
      </p:sp>
      <p:sp>
        <p:nvSpPr>
          <p:cNvPr id="7" name="矩形 6">
            <a:extLst>
              <a:ext uri="{FF2B5EF4-FFF2-40B4-BE49-F238E27FC236}">
                <a16:creationId xmlns:a16="http://schemas.microsoft.com/office/drawing/2014/main" xmlns="" id="{841D3567-3232-446C-B457-27A6CA125278}"/>
              </a:ext>
            </a:extLst>
          </p:cNvPr>
          <p:cNvSpPr/>
          <p:nvPr/>
        </p:nvSpPr>
        <p:spPr>
          <a:xfrm>
            <a:off x="5930769" y="825319"/>
            <a:ext cx="1152128"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相关公式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2482360" y="825319"/>
            <a:ext cx="1338307"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椭圆 12">
            <a:extLst>
              <a:ext uri="{FF2B5EF4-FFF2-40B4-BE49-F238E27FC236}">
                <a16:creationId xmlns:a16="http://schemas.microsoft.com/office/drawing/2014/main" xmlns="" id="{B7E39190-C2AF-438F-8F72-FFAEA7E18DDB}"/>
              </a:ext>
            </a:extLst>
          </p:cNvPr>
          <p:cNvSpPr/>
          <p:nvPr/>
        </p:nvSpPr>
        <p:spPr>
          <a:xfrm>
            <a:off x="4234677" y="827750"/>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t>相体积分数</a:t>
            </a:r>
            <a:r>
              <a:rPr lang="en-US" altLang="zh-CN" sz="1100" dirty="0"/>
              <a:t>,</a:t>
            </a:r>
            <a:r>
              <a:rPr lang="zh-CN" altLang="en-US" sz="1100" dirty="0"/>
              <a:t>元素分配</a:t>
            </a:r>
            <a:r>
              <a:rPr lang="en-US" altLang="zh-CN" sz="1100" dirty="0"/>
              <a:t>,</a:t>
            </a:r>
            <a:r>
              <a:rPr lang="zh-CN" altLang="en-US" sz="1100" dirty="0"/>
              <a:t>元素占位</a:t>
            </a:r>
          </a:p>
        </p:txBody>
      </p:sp>
      <p:cxnSp>
        <p:nvCxnSpPr>
          <p:cNvPr id="20" name="直接箭头连接符 19">
            <a:extLst>
              <a:ext uri="{FF2B5EF4-FFF2-40B4-BE49-F238E27FC236}">
                <a16:creationId xmlns:a16="http://schemas.microsoft.com/office/drawing/2014/main" xmlns="" id="{A6E6F0FF-C5B6-4B9F-A3B3-5BAE4C5BADCD}"/>
              </a:ext>
            </a:extLst>
          </p:cNvPr>
          <p:cNvCxnSpPr>
            <a:endCxn id="12" idx="1"/>
          </p:cNvCxnSpPr>
          <p:nvPr/>
        </p:nvCxnSpPr>
        <p:spPr>
          <a:xfrm>
            <a:off x="1900865" y="1223794"/>
            <a:ext cx="58149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a:endCxn id="13" idx="2"/>
          </p:cNvCxnSpPr>
          <p:nvPr/>
        </p:nvCxnSpPr>
        <p:spPr>
          <a:xfrm>
            <a:off x="3840087"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a:endCxn id="6" idx="2"/>
          </p:cNvCxnSpPr>
          <p:nvPr/>
        </p:nvCxnSpPr>
        <p:spPr>
          <a:xfrm>
            <a:off x="7082897" y="1223794"/>
            <a:ext cx="5854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a:stCxn id="13" idx="6"/>
            <a:endCxn id="7" idx="1"/>
          </p:cNvCxnSpPr>
          <p:nvPr/>
        </p:nvCxnSpPr>
        <p:spPr>
          <a:xfrm flipV="1">
            <a:off x="5386805" y="1223794"/>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t>1.Thermo</a:t>
            </a:r>
          </a:p>
          <a:p>
            <a:pPr algn="ctr"/>
            <a:r>
              <a:rPr lang="en-US" altLang="zh-CN" sz="1200" dirty="0" err="1"/>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6"/>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7"/>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多尺度样本</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rId8" action="ppaction://hlinksldjump"/>
            <a:extLst>
              <a:ext uri="{FF2B5EF4-FFF2-40B4-BE49-F238E27FC236}">
                <a16:creationId xmlns:a16="http://schemas.microsoft.com/office/drawing/2014/main" xmlns=""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rId8" action="ppaction://hlinksldjump"/>
            <a:extLst>
              <a:ext uri="{FF2B5EF4-FFF2-40B4-BE49-F238E27FC236}">
                <a16:creationId xmlns:a16="http://schemas.microsoft.com/office/drawing/2014/main" xmlns=""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53752" y="1648794"/>
            <a:ext cx="9036496" cy="5136856"/>
            <a:chOff x="35005" y="1720215"/>
            <a:chExt cx="9036496" cy="5136856"/>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470332" y="1646363"/>
            <a:ext cx="8436548" cy="5119349"/>
          </a:xfrm>
          <a:prstGeom prst="rect">
            <a:avLst/>
          </a:prstGeom>
        </p:spPr>
      </p:pic>
    </p:spTree>
    <p:extLst>
      <p:ext uri="{BB962C8B-B14F-4D97-AF65-F5344CB8AC3E}">
        <p14:creationId xmlns:p14="http://schemas.microsoft.com/office/powerpoint/2010/main" val="118317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ADEB1B-7A10-414D-B09A-A6B03F730792}"/>
              </a:ext>
            </a:extLst>
          </p:cNvPr>
          <p:cNvSpPr>
            <a:spLocks noGrp="1"/>
          </p:cNvSpPr>
          <p:nvPr>
            <p:ph type="title"/>
          </p:nvPr>
        </p:nvSpPr>
        <p:spPr>
          <a:xfrm>
            <a:off x="827584" y="0"/>
            <a:ext cx="8229600" cy="796950"/>
          </a:xfrm>
        </p:spPr>
        <p:txBody>
          <a:bodyPr>
            <a:normAutofit/>
          </a:bodyPr>
          <a:lstStyle/>
          <a:p>
            <a:r>
              <a:rPr lang="en-US" altLang="zh-CN" sz="2200" dirty="0"/>
              <a:t>3.</a:t>
            </a:r>
            <a:r>
              <a:rPr lang="zh-CN" altLang="en-US" sz="2200" dirty="0"/>
              <a:t>蠕变寿命预测</a:t>
            </a:r>
            <a:r>
              <a:rPr lang="en-US" altLang="zh-CN" sz="2200" dirty="0" smtClean="0"/>
              <a:t>——</a:t>
            </a:r>
            <a:r>
              <a:rPr lang="zh-CN" altLang="en-US" sz="2200" dirty="0" smtClean="0"/>
              <a:t>多尺度属性相关性分析</a:t>
            </a:r>
            <a:endParaRPr lang="zh-CN" altLang="en-US" sz="2200" dirty="0"/>
          </a:p>
        </p:txBody>
      </p:sp>
      <p:graphicFrame>
        <p:nvGraphicFramePr>
          <p:cNvPr id="4" name="图表 3">
            <a:extLst>
              <a:ext uri="{FF2B5EF4-FFF2-40B4-BE49-F238E27FC236}">
                <a16:creationId xmlns:a16="http://schemas.microsoft.com/office/drawing/2014/main" xmlns="" id="{844E711D-50FA-4464-9B38-872C0342112F}"/>
              </a:ext>
            </a:extLst>
          </p:cNvPr>
          <p:cNvGraphicFramePr>
            <a:graphicFrameLocks/>
          </p:cNvGraphicFramePr>
          <p:nvPr>
            <p:extLst/>
          </p:nvPr>
        </p:nvGraphicFramePr>
        <p:xfrm>
          <a:off x="611570" y="832200"/>
          <a:ext cx="7776854" cy="40324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a:extLst>
              <a:ext uri="{FF2B5EF4-FFF2-40B4-BE49-F238E27FC236}">
                <a16:creationId xmlns:a16="http://schemas.microsoft.com/office/drawing/2014/main" xmlns="" id="{F8DB311D-5DB7-4575-9244-9EB23E840884}"/>
              </a:ext>
            </a:extLst>
          </p:cNvPr>
          <p:cNvGraphicFramePr>
            <a:graphicFrameLocks noGrp="1"/>
          </p:cNvGraphicFramePr>
          <p:nvPr>
            <p:extLst>
              <p:ext uri="{D42A27DB-BD31-4B8C-83A1-F6EECF244321}">
                <p14:modId xmlns:p14="http://schemas.microsoft.com/office/powerpoint/2010/main" val="1317230832"/>
              </p:ext>
            </p:extLst>
          </p:nvPr>
        </p:nvGraphicFramePr>
        <p:xfrm>
          <a:off x="971610" y="4941168"/>
          <a:ext cx="7848862" cy="592895"/>
        </p:xfrm>
        <a:graphic>
          <a:graphicData uri="http://schemas.openxmlformats.org/drawingml/2006/table">
            <a:tbl>
              <a:tblPr>
                <a:tableStyleId>{ED083AE6-46FA-4A59-8FB0-9F97EB10719F}</a:tableStyleId>
              </a:tblPr>
              <a:tblGrid>
                <a:gridCol w="560633">
                  <a:extLst>
                    <a:ext uri="{9D8B030D-6E8A-4147-A177-3AD203B41FA5}">
                      <a16:colId xmlns:a16="http://schemas.microsoft.com/office/drawing/2014/main" xmlns="" val="735255804"/>
                    </a:ext>
                  </a:extLst>
                </a:gridCol>
                <a:gridCol w="560633">
                  <a:extLst>
                    <a:ext uri="{9D8B030D-6E8A-4147-A177-3AD203B41FA5}">
                      <a16:colId xmlns:a16="http://schemas.microsoft.com/office/drawing/2014/main" xmlns="" val="941356229"/>
                    </a:ext>
                  </a:extLst>
                </a:gridCol>
                <a:gridCol w="560633">
                  <a:extLst>
                    <a:ext uri="{9D8B030D-6E8A-4147-A177-3AD203B41FA5}">
                      <a16:colId xmlns:a16="http://schemas.microsoft.com/office/drawing/2014/main" xmlns="" val="693642725"/>
                    </a:ext>
                  </a:extLst>
                </a:gridCol>
                <a:gridCol w="560633">
                  <a:extLst>
                    <a:ext uri="{9D8B030D-6E8A-4147-A177-3AD203B41FA5}">
                      <a16:colId xmlns:a16="http://schemas.microsoft.com/office/drawing/2014/main" xmlns="" val="1033109921"/>
                    </a:ext>
                  </a:extLst>
                </a:gridCol>
                <a:gridCol w="560633">
                  <a:extLst>
                    <a:ext uri="{9D8B030D-6E8A-4147-A177-3AD203B41FA5}">
                      <a16:colId xmlns:a16="http://schemas.microsoft.com/office/drawing/2014/main" xmlns="" val="3031121297"/>
                    </a:ext>
                  </a:extLst>
                </a:gridCol>
                <a:gridCol w="560633">
                  <a:extLst>
                    <a:ext uri="{9D8B030D-6E8A-4147-A177-3AD203B41FA5}">
                      <a16:colId xmlns:a16="http://schemas.microsoft.com/office/drawing/2014/main" xmlns="" val="2913190098"/>
                    </a:ext>
                  </a:extLst>
                </a:gridCol>
                <a:gridCol w="560633">
                  <a:extLst>
                    <a:ext uri="{9D8B030D-6E8A-4147-A177-3AD203B41FA5}">
                      <a16:colId xmlns:a16="http://schemas.microsoft.com/office/drawing/2014/main" xmlns="" val="2581812783"/>
                    </a:ext>
                  </a:extLst>
                </a:gridCol>
                <a:gridCol w="560633">
                  <a:extLst>
                    <a:ext uri="{9D8B030D-6E8A-4147-A177-3AD203B41FA5}">
                      <a16:colId xmlns:a16="http://schemas.microsoft.com/office/drawing/2014/main" xmlns="" val="474432841"/>
                    </a:ext>
                  </a:extLst>
                </a:gridCol>
                <a:gridCol w="560633">
                  <a:extLst>
                    <a:ext uri="{9D8B030D-6E8A-4147-A177-3AD203B41FA5}">
                      <a16:colId xmlns:a16="http://schemas.microsoft.com/office/drawing/2014/main" xmlns="" val="566933221"/>
                    </a:ext>
                  </a:extLst>
                </a:gridCol>
                <a:gridCol w="560633">
                  <a:extLst>
                    <a:ext uri="{9D8B030D-6E8A-4147-A177-3AD203B41FA5}">
                      <a16:colId xmlns:a16="http://schemas.microsoft.com/office/drawing/2014/main" xmlns="" val="4076438991"/>
                    </a:ext>
                  </a:extLst>
                </a:gridCol>
                <a:gridCol w="560633">
                  <a:extLst>
                    <a:ext uri="{9D8B030D-6E8A-4147-A177-3AD203B41FA5}">
                      <a16:colId xmlns:a16="http://schemas.microsoft.com/office/drawing/2014/main" xmlns="" val="3037610739"/>
                    </a:ext>
                  </a:extLst>
                </a:gridCol>
                <a:gridCol w="560633">
                  <a:extLst>
                    <a:ext uri="{9D8B030D-6E8A-4147-A177-3AD203B41FA5}">
                      <a16:colId xmlns:a16="http://schemas.microsoft.com/office/drawing/2014/main" xmlns="" val="756086490"/>
                    </a:ext>
                  </a:extLst>
                </a:gridCol>
                <a:gridCol w="560633">
                  <a:extLst>
                    <a:ext uri="{9D8B030D-6E8A-4147-A177-3AD203B41FA5}">
                      <a16:colId xmlns:a16="http://schemas.microsoft.com/office/drawing/2014/main" xmlns="" val="3075005421"/>
                    </a:ext>
                  </a:extLst>
                </a:gridCol>
                <a:gridCol w="560633">
                  <a:extLst>
                    <a:ext uri="{9D8B030D-6E8A-4147-A177-3AD203B41FA5}">
                      <a16:colId xmlns:a16="http://schemas.microsoft.com/office/drawing/2014/main" xmlns="" val="63452975"/>
                    </a:ext>
                  </a:extLst>
                </a:gridCol>
              </a:tblGrid>
              <a:tr h="389233">
                <a:tc>
                  <a:txBody>
                    <a:bodyPr/>
                    <a:lstStyle/>
                    <a:p>
                      <a:pPr algn="ctr" fontAlgn="ctr"/>
                      <a:r>
                        <a:rPr lang="zh-CN" altLang="en-US" sz="1000" b="1" u="none" strike="noStrike" dirty="0">
                          <a:effectLst/>
                        </a:rPr>
                        <a:t>条件属性</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ctr" fontAlgn="ctr"/>
                      <a:r>
                        <a:rPr lang="en-US" sz="1000" b="1" u="none" strike="noStrike" dirty="0">
                          <a:effectLst/>
                        </a:rPr>
                        <a:t>Ni</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Re</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Co</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Al</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err="1">
                          <a:effectLst/>
                        </a:rPr>
                        <a:t>Ti</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W</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dirty="0">
                          <a:effectLst/>
                        </a:rPr>
                        <a:t>Mo</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chemeClr val="bg1"/>
                    </a:solidFill>
                  </a:tcPr>
                </a:tc>
                <a:tc>
                  <a:txBody>
                    <a:bodyPr/>
                    <a:lstStyle/>
                    <a:p>
                      <a:pPr algn="ctr" fontAlgn="ctr"/>
                      <a:r>
                        <a:rPr lang="en-US" sz="1000" b="1" u="none" strike="noStrike" dirty="0">
                          <a:effectLst/>
                        </a:rPr>
                        <a:t>Cr</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Ta</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C</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B</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Nb</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dirty="0" err="1">
                          <a:effectLst/>
                        </a:rPr>
                        <a:t>Hf</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extLst>
                  <a:ext uri="{0D108BD9-81ED-4DB2-BD59-A6C34878D82A}">
                    <a16:rowId xmlns:a16="http://schemas.microsoft.com/office/drawing/2014/main" xmlns="" val="2626600271"/>
                  </a:ext>
                </a:extLst>
              </a:tr>
              <a:tr h="203662">
                <a:tc>
                  <a:txBody>
                    <a:bodyPr/>
                    <a:lstStyle/>
                    <a:p>
                      <a:pPr algn="r" fontAlgn="b"/>
                      <a:r>
                        <a:rPr lang="zh-CN" altLang="en-US" sz="1050" u="none" strike="noStrike" dirty="0">
                          <a:effectLst/>
                        </a:rPr>
                        <a:t>相关度</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r" fontAlgn="b"/>
                      <a:r>
                        <a:rPr lang="en-US" altLang="zh-CN" sz="1050" u="none" strike="noStrike" dirty="0">
                          <a:effectLst/>
                        </a:rPr>
                        <a:t>0.358481</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0.36545</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0.411994</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0.316072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0.085453</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0.07</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0.033648</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0.312216</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0.009443</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0.151394</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0.237611</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0.278466</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0.133679</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extLst>
                  <a:ext uri="{0D108BD9-81ED-4DB2-BD59-A6C34878D82A}">
                    <a16:rowId xmlns:a16="http://schemas.microsoft.com/office/drawing/2014/main" xmlns="" val="3508939317"/>
                  </a:ext>
                </a:extLst>
              </a:tr>
            </a:tbl>
          </a:graphicData>
        </a:graphic>
      </p:graphicFrame>
      <p:graphicFrame>
        <p:nvGraphicFramePr>
          <p:cNvPr id="6" name="表格 5">
            <a:extLst>
              <a:ext uri="{FF2B5EF4-FFF2-40B4-BE49-F238E27FC236}">
                <a16:creationId xmlns:a16="http://schemas.microsoft.com/office/drawing/2014/main" xmlns="" id="{4A6B7982-0063-45E8-9CFD-B57ED936D882}"/>
              </a:ext>
            </a:extLst>
          </p:cNvPr>
          <p:cNvGraphicFramePr>
            <a:graphicFrameLocks noGrp="1"/>
          </p:cNvGraphicFramePr>
          <p:nvPr>
            <p:extLst/>
          </p:nvPr>
        </p:nvGraphicFramePr>
        <p:xfrm>
          <a:off x="971610" y="5778990"/>
          <a:ext cx="5606340" cy="602337"/>
        </p:xfrm>
        <a:graphic>
          <a:graphicData uri="http://schemas.openxmlformats.org/drawingml/2006/table">
            <a:tbl>
              <a:tblPr>
                <a:tableStyleId>{BC89EF96-8CEA-46FF-86C4-4CE0E7609802}</a:tableStyleId>
              </a:tblPr>
              <a:tblGrid>
                <a:gridCol w="560634">
                  <a:extLst>
                    <a:ext uri="{9D8B030D-6E8A-4147-A177-3AD203B41FA5}">
                      <a16:colId xmlns:a16="http://schemas.microsoft.com/office/drawing/2014/main" xmlns="" val="1034506641"/>
                    </a:ext>
                  </a:extLst>
                </a:gridCol>
                <a:gridCol w="560634">
                  <a:extLst>
                    <a:ext uri="{9D8B030D-6E8A-4147-A177-3AD203B41FA5}">
                      <a16:colId xmlns:a16="http://schemas.microsoft.com/office/drawing/2014/main" xmlns="" val="2359624504"/>
                    </a:ext>
                  </a:extLst>
                </a:gridCol>
                <a:gridCol w="560634">
                  <a:extLst>
                    <a:ext uri="{9D8B030D-6E8A-4147-A177-3AD203B41FA5}">
                      <a16:colId xmlns:a16="http://schemas.microsoft.com/office/drawing/2014/main" xmlns="" val="3231233046"/>
                    </a:ext>
                  </a:extLst>
                </a:gridCol>
                <a:gridCol w="560634">
                  <a:extLst>
                    <a:ext uri="{9D8B030D-6E8A-4147-A177-3AD203B41FA5}">
                      <a16:colId xmlns:a16="http://schemas.microsoft.com/office/drawing/2014/main" xmlns="" val="1640681105"/>
                    </a:ext>
                  </a:extLst>
                </a:gridCol>
                <a:gridCol w="560634">
                  <a:extLst>
                    <a:ext uri="{9D8B030D-6E8A-4147-A177-3AD203B41FA5}">
                      <a16:colId xmlns:a16="http://schemas.microsoft.com/office/drawing/2014/main" xmlns="" val="1636475565"/>
                    </a:ext>
                  </a:extLst>
                </a:gridCol>
                <a:gridCol w="560634">
                  <a:extLst>
                    <a:ext uri="{9D8B030D-6E8A-4147-A177-3AD203B41FA5}">
                      <a16:colId xmlns:a16="http://schemas.microsoft.com/office/drawing/2014/main" xmlns="" val="1740399414"/>
                    </a:ext>
                  </a:extLst>
                </a:gridCol>
                <a:gridCol w="560634">
                  <a:extLst>
                    <a:ext uri="{9D8B030D-6E8A-4147-A177-3AD203B41FA5}">
                      <a16:colId xmlns:a16="http://schemas.microsoft.com/office/drawing/2014/main" xmlns="" val="3427075730"/>
                    </a:ext>
                  </a:extLst>
                </a:gridCol>
                <a:gridCol w="560634">
                  <a:extLst>
                    <a:ext uri="{9D8B030D-6E8A-4147-A177-3AD203B41FA5}">
                      <a16:colId xmlns:a16="http://schemas.microsoft.com/office/drawing/2014/main" xmlns="" val="2025678720"/>
                    </a:ext>
                  </a:extLst>
                </a:gridCol>
                <a:gridCol w="560634">
                  <a:extLst>
                    <a:ext uri="{9D8B030D-6E8A-4147-A177-3AD203B41FA5}">
                      <a16:colId xmlns:a16="http://schemas.microsoft.com/office/drawing/2014/main" xmlns="" val="1490296884"/>
                    </a:ext>
                  </a:extLst>
                </a:gridCol>
                <a:gridCol w="560634">
                  <a:extLst>
                    <a:ext uri="{9D8B030D-6E8A-4147-A177-3AD203B41FA5}">
                      <a16:colId xmlns:a16="http://schemas.microsoft.com/office/drawing/2014/main" xmlns="" val="738320439"/>
                    </a:ext>
                  </a:extLst>
                </a:gridCol>
              </a:tblGrid>
              <a:tr h="398674">
                <a:tc>
                  <a:txBody>
                    <a:bodyPr/>
                    <a:lstStyle/>
                    <a:p>
                      <a:pPr algn="ctr" fontAlgn="ctr"/>
                      <a:r>
                        <a:rPr lang="zh-CN" altLang="en-US" sz="1000" b="1" u="none" strike="noStrike" dirty="0">
                          <a:effectLst/>
                        </a:rPr>
                        <a:t>条件属性</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ctr" fontAlgn="ctr"/>
                      <a:r>
                        <a:rPr lang="zh-CN" altLang="en-US" sz="1000" b="1" u="none" strike="noStrike" dirty="0">
                          <a:effectLst/>
                        </a:rPr>
                        <a:t>固溶时间</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FF0000"/>
                    </a:solidFill>
                  </a:tcPr>
                </a:tc>
                <a:tc>
                  <a:txBody>
                    <a:bodyPr/>
                    <a:lstStyle/>
                    <a:p>
                      <a:pPr algn="ctr" fontAlgn="ctr"/>
                      <a:r>
                        <a:rPr lang="zh-CN" altLang="en-US" sz="1000" b="1" u="none" strike="noStrike" dirty="0">
                          <a:effectLst/>
                        </a:rPr>
                        <a:t>固溶温度</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t"/>
                      <a:r>
                        <a:rPr lang="zh-CN" altLang="en-US" sz="1000" b="1" u="none" strike="noStrike" dirty="0">
                          <a:effectLst/>
                        </a:rPr>
                        <a:t>层错能</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t"/>
                      <a:r>
                        <a:rPr lang="zh-CN" altLang="en-US" sz="1000" b="1" u="none" strike="noStrike" dirty="0">
                          <a:effectLst/>
                        </a:rPr>
                        <a:t>扩散系数</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t"/>
                      <a:r>
                        <a:rPr lang="zh-CN" altLang="en-US" sz="1000" b="1" u="none" strike="noStrike" dirty="0">
                          <a:effectLst/>
                        </a:rPr>
                        <a:t>剪切模量</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t"/>
                      <a:r>
                        <a:rPr lang="zh-CN" altLang="en-US" sz="1000" b="1" u="none" strike="noStrike" dirty="0">
                          <a:effectLst/>
                        </a:rPr>
                        <a:t>晶格常数</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b"/>
                      <a:r>
                        <a:rPr lang="el-GR" sz="1050" b="1" u="none" strike="noStrike">
                          <a:effectLst/>
                        </a:rPr>
                        <a:t>γ' </a:t>
                      </a:r>
                      <a:r>
                        <a:rPr lang="zh-CN" altLang="en-US" sz="1050" b="1" u="none" strike="noStrike">
                          <a:effectLst/>
                        </a:rPr>
                        <a:t>摩尔分数</a:t>
                      </a:r>
                      <a:endParaRPr lang="zh-CN" altLang="en-US" sz="1050" b="1" i="0" u="none" strike="noStrike">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ctr"/>
                      <a:r>
                        <a:rPr lang="zh-CN" altLang="en-US" sz="1000" b="1" u="none" strike="noStrike" dirty="0">
                          <a:effectLst/>
                        </a:rPr>
                        <a:t>温度</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zh-CN" altLang="en-US" sz="1000" b="1" u="none" strike="noStrike" dirty="0">
                          <a:effectLst/>
                        </a:rPr>
                        <a:t>应力</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extLst>
                  <a:ext uri="{0D108BD9-81ED-4DB2-BD59-A6C34878D82A}">
                    <a16:rowId xmlns:a16="http://schemas.microsoft.com/office/drawing/2014/main" xmlns="" val="2482222497"/>
                  </a:ext>
                </a:extLst>
              </a:tr>
              <a:tr h="203663">
                <a:tc>
                  <a:txBody>
                    <a:bodyPr/>
                    <a:lstStyle/>
                    <a:p>
                      <a:pPr algn="r" fontAlgn="b"/>
                      <a:r>
                        <a:rPr lang="zh-CN" altLang="en-US" sz="1050" u="none" strike="noStrike" dirty="0">
                          <a:effectLst/>
                        </a:rPr>
                        <a:t>相关度</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ctr" fontAlgn="b"/>
                      <a:r>
                        <a:rPr lang="en-US" altLang="zh-CN" sz="1050" u="none" strike="noStrike" dirty="0">
                          <a:effectLst/>
                        </a:rPr>
                        <a:t>0.627368</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0.337922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0.270412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0.270569</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0.365052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0.071217</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0.074988</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0.326517</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0.093351</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extLst>
                  <a:ext uri="{0D108BD9-81ED-4DB2-BD59-A6C34878D82A}">
                    <a16:rowId xmlns:a16="http://schemas.microsoft.com/office/drawing/2014/main" xmlns="" val="768182350"/>
                  </a:ext>
                </a:extLst>
              </a:tr>
            </a:tbl>
          </a:graphicData>
        </a:graphic>
      </p:graphicFrame>
      <p:sp>
        <p:nvSpPr>
          <p:cNvPr id="3" name="文本框 2">
            <a:extLst>
              <a:ext uri="{FF2B5EF4-FFF2-40B4-BE49-F238E27FC236}">
                <a16:creationId xmlns:a16="http://schemas.microsoft.com/office/drawing/2014/main" xmlns="" id="{FD36E1A1-C504-4CBB-BD96-AB70B540D034}"/>
              </a:ext>
            </a:extLst>
          </p:cNvPr>
          <p:cNvSpPr txBox="1"/>
          <p:nvPr/>
        </p:nvSpPr>
        <p:spPr>
          <a:xfrm>
            <a:off x="9164709" y="2386759"/>
            <a:ext cx="4824536" cy="923330"/>
          </a:xfrm>
          <a:prstGeom prst="rect">
            <a:avLst/>
          </a:prstGeom>
          <a:noFill/>
        </p:spPr>
        <p:txBody>
          <a:bodyPr wrap="square" rtlCol="0">
            <a:spAutoFit/>
          </a:bodyPr>
          <a:lstStyle/>
          <a:p>
            <a:r>
              <a:rPr lang="zh-CN" altLang="en-US" dirty="0"/>
              <a:t>成分中，</a:t>
            </a:r>
            <a:r>
              <a:rPr lang="en-US" altLang="zh-CN" dirty="0" err="1"/>
              <a:t>Ni,Re,Co,Al</a:t>
            </a:r>
            <a:r>
              <a:rPr lang="zh-CN" altLang="en-US" dirty="0"/>
              <a:t>和</a:t>
            </a:r>
            <a:r>
              <a:rPr lang="en-US" altLang="zh-CN" dirty="0"/>
              <a:t>Cr</a:t>
            </a:r>
            <a:r>
              <a:rPr lang="zh-CN" altLang="en-US" dirty="0"/>
              <a:t>元素对蠕变性能的影响很大，固溶处理中的固溶时间对蠕变寿命的影响是最大的，</a:t>
            </a:r>
          </a:p>
        </p:txBody>
      </p:sp>
    </p:spTree>
    <p:extLst>
      <p:ext uri="{BB962C8B-B14F-4D97-AF65-F5344CB8AC3E}">
        <p14:creationId xmlns:p14="http://schemas.microsoft.com/office/powerpoint/2010/main" val="1103598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57044" y="-18651"/>
            <a:ext cx="8229600" cy="796950"/>
          </a:xfrm>
        </p:spPr>
        <p:txBody>
          <a:bodyPr>
            <a:normAutofit/>
          </a:bodyPr>
          <a:lstStyle/>
          <a:p>
            <a:r>
              <a:rPr lang="en-US" altLang="zh-CN" sz="2200" dirty="0"/>
              <a:t>3.</a:t>
            </a:r>
            <a:r>
              <a:rPr lang="zh-CN" altLang="en-US" sz="2200" dirty="0"/>
              <a:t>蠕变寿命预测</a:t>
            </a:r>
            <a:r>
              <a:rPr lang="en-US" altLang="zh-CN" sz="2200" dirty="0" smtClean="0"/>
              <a:t>——</a:t>
            </a:r>
            <a:r>
              <a:rPr lang="zh-CN" altLang="en-US" sz="2200" dirty="0" smtClean="0"/>
              <a:t>多尺度属性下的预测</a:t>
            </a:r>
            <a:endParaRPr lang="zh-CN" altLang="en-US" sz="2200" dirty="0"/>
          </a:p>
        </p:txBody>
      </p:sp>
      <p:graphicFrame>
        <p:nvGraphicFramePr>
          <p:cNvPr id="6" name="图示 5">
            <a:extLst>
              <a:ext uri="{FF2B5EF4-FFF2-40B4-BE49-F238E27FC236}">
                <a16:creationId xmlns:a16="http://schemas.microsoft.com/office/drawing/2014/main" xmlns="" id="{75E73817-2D57-4859-8793-C473CA9B3562}"/>
              </a:ext>
            </a:extLst>
          </p:cNvPr>
          <p:cNvGraphicFramePr/>
          <p:nvPr>
            <p:extLst/>
          </p:nvPr>
        </p:nvGraphicFramePr>
        <p:xfrm>
          <a:off x="2403771" y="1096369"/>
          <a:ext cx="6272685" cy="150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196709" y="1236832"/>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 name="矩形: 圆角 2">
            <a:extLst>
              <a:ext uri="{FF2B5EF4-FFF2-40B4-BE49-F238E27FC236}">
                <a16:creationId xmlns:a16="http://schemas.microsoft.com/office/drawing/2014/main" xmlns="" id="{889172F6-BC9B-4ABA-A40F-1A4C04D2E878}"/>
              </a:ext>
            </a:extLst>
          </p:cNvPr>
          <p:cNvSpPr/>
          <p:nvPr/>
        </p:nvSpPr>
        <p:spPr>
          <a:xfrm>
            <a:off x="2231159" y="836712"/>
            <a:ext cx="667315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FEFA3D8E-C68F-4061-9CB1-11DA613841EC}"/>
              </a:ext>
            </a:extLst>
          </p:cNvPr>
          <p:cNvSpPr txBox="1"/>
          <p:nvPr/>
        </p:nvSpPr>
        <p:spPr>
          <a:xfrm>
            <a:off x="2439280" y="845189"/>
            <a:ext cx="1584176" cy="307777"/>
          </a:xfrm>
          <a:prstGeom prst="rect">
            <a:avLst/>
          </a:prstGeom>
          <a:noFill/>
        </p:spPr>
        <p:txBody>
          <a:bodyPr wrap="square" rtlCol="0">
            <a:spAutoFit/>
          </a:bodyPr>
          <a:lstStyle/>
          <a:p>
            <a:r>
              <a:rPr lang="zh-CN" altLang="en-US" sz="1400" dirty="0"/>
              <a:t>数据预处理</a:t>
            </a:r>
          </a:p>
        </p:txBody>
      </p:sp>
      <p:sp>
        <p:nvSpPr>
          <p:cNvPr id="12" name="箭头: V 形 11">
            <a:extLst>
              <a:ext uri="{FF2B5EF4-FFF2-40B4-BE49-F238E27FC236}">
                <a16:creationId xmlns:a16="http://schemas.microsoft.com/office/drawing/2014/main" xmlns="" id="{38AE60D0-D334-4E98-A913-EEF9E4228D95}"/>
              </a:ext>
            </a:extLst>
          </p:cNvPr>
          <p:cNvSpPr/>
          <p:nvPr/>
        </p:nvSpPr>
        <p:spPr>
          <a:xfrm>
            <a:off x="1753468" y="1488429"/>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圆角 12">
            <a:extLst>
              <a:ext uri="{FF2B5EF4-FFF2-40B4-BE49-F238E27FC236}">
                <a16:creationId xmlns:a16="http://schemas.microsoft.com/office/drawing/2014/main" xmlns="" id="{9A5CEEA4-55D9-49F2-8852-98E083B88206}"/>
              </a:ext>
            </a:extLst>
          </p:cNvPr>
          <p:cNvSpPr/>
          <p:nvPr/>
        </p:nvSpPr>
        <p:spPr>
          <a:xfrm>
            <a:off x="71049" y="901049"/>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142657" y="942480"/>
            <a:ext cx="1584176" cy="307777"/>
          </a:xfrm>
          <a:prstGeom prst="rect">
            <a:avLst/>
          </a:prstGeom>
          <a:noFill/>
        </p:spPr>
        <p:txBody>
          <a:bodyPr wrap="square" rtlCol="0">
            <a:spAutoFit/>
          </a:bodyPr>
          <a:lstStyle/>
          <a:p>
            <a:r>
              <a:rPr lang="zh-CN" altLang="en-US" sz="1400" dirty="0"/>
              <a:t>样本统计</a:t>
            </a:r>
          </a:p>
        </p:txBody>
      </p:sp>
      <p:sp>
        <p:nvSpPr>
          <p:cNvPr id="15" name="箭头: V 形 14">
            <a:extLst>
              <a:ext uri="{FF2B5EF4-FFF2-40B4-BE49-F238E27FC236}">
                <a16:creationId xmlns:a16="http://schemas.microsoft.com/office/drawing/2014/main" xmlns="" id="{27EB73B8-B23E-4ABC-8501-F14418D42510}"/>
              </a:ext>
            </a:extLst>
          </p:cNvPr>
          <p:cNvSpPr/>
          <p:nvPr/>
        </p:nvSpPr>
        <p:spPr>
          <a:xfrm rot="5400000">
            <a:off x="7236296" y="278092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5875590" y="3630173"/>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4119" y="3980270"/>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8"/>
          <a:stretch>
            <a:fillRect/>
          </a:stretch>
        </p:blipFill>
        <p:spPr>
          <a:xfrm>
            <a:off x="6817008" y="4051128"/>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9"/>
          <a:srcRect r="32110"/>
          <a:stretch/>
        </p:blipFill>
        <p:spPr>
          <a:xfrm>
            <a:off x="7832843" y="4111672"/>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5724128" y="317803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5944119" y="3294857"/>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106797" y="3181832"/>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xmlns="" id="{E621647A-E9DA-4E92-873E-2ECC9E082522}"/>
              </a:ext>
            </a:extLst>
          </p:cNvPr>
          <p:cNvSpPr txBox="1"/>
          <p:nvPr/>
        </p:nvSpPr>
        <p:spPr>
          <a:xfrm>
            <a:off x="343621" y="3140968"/>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a16="http://schemas.microsoft.com/office/drawing/2014/main" xmlns="" id="{ACDE4779-5FA2-4948-8C9A-3EA266033DB6}"/>
              </a:ext>
            </a:extLst>
          </p:cNvPr>
          <p:cNvPicPr>
            <a:picLocks noChangeAspect="1"/>
          </p:cNvPicPr>
          <p:nvPr/>
        </p:nvPicPr>
        <p:blipFill>
          <a:blip r:embed="rId10"/>
          <a:stretch>
            <a:fillRect/>
          </a:stretch>
        </p:blipFill>
        <p:spPr>
          <a:xfrm>
            <a:off x="215289" y="3540219"/>
            <a:ext cx="1657573" cy="1284687"/>
          </a:xfrm>
          <a:prstGeom prst="rect">
            <a:avLst/>
          </a:prstGeom>
        </p:spPr>
      </p:pic>
      <p:pic>
        <p:nvPicPr>
          <p:cNvPr id="30" name="图片 29">
            <a:extLst>
              <a:ext uri="{FF2B5EF4-FFF2-40B4-BE49-F238E27FC236}">
                <a16:creationId xmlns:a16="http://schemas.microsoft.com/office/drawing/2014/main" xmlns="" id="{E45C71E9-F437-4356-942D-1DF886B40236}"/>
              </a:ext>
            </a:extLst>
          </p:cNvPr>
          <p:cNvPicPr>
            <a:picLocks noChangeAspect="1"/>
          </p:cNvPicPr>
          <p:nvPr/>
        </p:nvPicPr>
        <p:blipFill>
          <a:blip r:embed="rId11"/>
          <a:stretch>
            <a:fillRect/>
          </a:stretch>
        </p:blipFill>
        <p:spPr>
          <a:xfrm>
            <a:off x="1980663" y="3560790"/>
            <a:ext cx="1583225" cy="1297959"/>
          </a:xfrm>
          <a:prstGeom prst="rect">
            <a:avLst/>
          </a:prstGeom>
        </p:spPr>
      </p:pic>
      <p:pic>
        <p:nvPicPr>
          <p:cNvPr id="31" name="图片 30">
            <a:extLst>
              <a:ext uri="{FF2B5EF4-FFF2-40B4-BE49-F238E27FC236}">
                <a16:creationId xmlns:a16="http://schemas.microsoft.com/office/drawing/2014/main" xmlns="" id="{BF37ACC8-3855-4749-BEF6-05EBB5C64FD0}"/>
              </a:ext>
            </a:extLst>
          </p:cNvPr>
          <p:cNvPicPr>
            <a:picLocks noChangeAspect="1"/>
          </p:cNvPicPr>
          <p:nvPr/>
        </p:nvPicPr>
        <p:blipFill>
          <a:blip r:embed="rId12"/>
          <a:stretch>
            <a:fillRect/>
          </a:stretch>
        </p:blipFill>
        <p:spPr>
          <a:xfrm>
            <a:off x="3500343" y="3560790"/>
            <a:ext cx="1607469" cy="1285410"/>
          </a:xfrm>
          <a:prstGeom prst="rect">
            <a:avLst/>
          </a:prstGeom>
        </p:spPr>
      </p:pic>
      <p:graphicFrame>
        <p:nvGraphicFramePr>
          <p:cNvPr id="32" name="表格 31">
            <a:extLst>
              <a:ext uri="{FF2B5EF4-FFF2-40B4-BE49-F238E27FC236}">
                <a16:creationId xmlns:a16="http://schemas.microsoft.com/office/drawing/2014/main" xmlns="" id="{44E0C71A-2CE5-4F6D-B089-CC10F3CF5570}"/>
              </a:ext>
            </a:extLst>
          </p:cNvPr>
          <p:cNvGraphicFramePr>
            <a:graphicFrameLocks noGrp="1"/>
          </p:cNvGraphicFramePr>
          <p:nvPr>
            <p:extLst/>
          </p:nvPr>
        </p:nvGraphicFramePr>
        <p:xfrm>
          <a:off x="131817" y="5639170"/>
          <a:ext cx="5065299"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874955744"/>
                    </a:ext>
                  </a:extLst>
                </a:gridCol>
                <a:gridCol w="1125622">
                  <a:extLst>
                    <a:ext uri="{9D8B030D-6E8A-4147-A177-3AD203B41FA5}">
                      <a16:colId xmlns:a16="http://schemas.microsoft.com/office/drawing/2014/main" xmlns="" val="283052616"/>
                    </a:ext>
                  </a:extLst>
                </a:gridCol>
                <a:gridCol w="1363734">
                  <a:extLst>
                    <a:ext uri="{9D8B030D-6E8A-4147-A177-3AD203B41FA5}">
                      <a16:colId xmlns:a16="http://schemas.microsoft.com/office/drawing/2014/main" xmlns="" val="3758211763"/>
                    </a:ext>
                  </a:extLst>
                </a:gridCol>
                <a:gridCol w="1536907">
                  <a:extLst>
                    <a:ext uri="{9D8B030D-6E8A-4147-A177-3AD203B41FA5}">
                      <a16:colId xmlns:a16="http://schemas.microsoft.com/office/drawing/2014/main" xmlns="" val="655483779"/>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0.04407963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0.04922684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0.04120816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904562715"/>
                  </a:ext>
                </a:extLst>
              </a:tr>
            </a:tbl>
          </a:graphicData>
        </a:graphic>
      </p:graphicFrame>
      <p:graphicFrame>
        <p:nvGraphicFramePr>
          <p:cNvPr id="33" name="表格 32">
            <a:extLst>
              <a:ext uri="{FF2B5EF4-FFF2-40B4-BE49-F238E27FC236}">
                <a16:creationId xmlns:a16="http://schemas.microsoft.com/office/drawing/2014/main" xmlns="" id="{B53F5E5B-80AE-46B7-AE1E-076CA8858B7B}"/>
              </a:ext>
            </a:extLst>
          </p:cNvPr>
          <p:cNvGraphicFramePr>
            <a:graphicFrameLocks noGrp="1"/>
          </p:cNvGraphicFramePr>
          <p:nvPr>
            <p:extLst>
              <p:ext uri="{D42A27DB-BD31-4B8C-83A1-F6EECF244321}">
                <p14:modId xmlns:p14="http://schemas.microsoft.com/office/powerpoint/2010/main" val="23368567"/>
              </p:ext>
            </p:extLst>
          </p:nvPr>
        </p:nvGraphicFramePr>
        <p:xfrm>
          <a:off x="5421185" y="5639170"/>
          <a:ext cx="3528392"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3673177745"/>
                    </a:ext>
                  </a:extLst>
                </a:gridCol>
                <a:gridCol w="1125622">
                  <a:extLst>
                    <a:ext uri="{9D8B030D-6E8A-4147-A177-3AD203B41FA5}">
                      <a16:colId xmlns:a16="http://schemas.microsoft.com/office/drawing/2014/main" xmlns="" val="830347716"/>
                    </a:ext>
                  </a:extLst>
                </a:gridCol>
                <a:gridCol w="1363734">
                  <a:extLst>
                    <a:ext uri="{9D8B030D-6E8A-4147-A177-3AD203B41FA5}">
                      <a16:colId xmlns:a16="http://schemas.microsoft.com/office/drawing/2014/main" xmlns="" val="2803001386"/>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548891097"/>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0.04408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smtClean="0">
                          <a:effectLst/>
                        </a:rPr>
                        <a:t>0.04262098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047850269"/>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0.049227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a:effectLst/>
                        </a:rPr>
                        <a:t>0.04779344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794152751"/>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smtClean="0">
                          <a:effectLst/>
                        </a:rPr>
                        <a:t>0.0411351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0.0360098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1884963345"/>
                  </a:ext>
                </a:extLst>
              </a:tr>
            </a:tbl>
          </a:graphicData>
        </a:graphic>
      </p:graphicFrame>
      <p:sp>
        <p:nvSpPr>
          <p:cNvPr id="34" name="箭头: V 形 33">
            <a:extLst>
              <a:ext uri="{FF2B5EF4-FFF2-40B4-BE49-F238E27FC236}">
                <a16:creationId xmlns:a16="http://schemas.microsoft.com/office/drawing/2014/main" xmlns="" id="{95CBAFA8-3240-4A7D-8D7C-5110C091B085}"/>
              </a:ext>
            </a:extLst>
          </p:cNvPr>
          <p:cNvSpPr/>
          <p:nvPr/>
        </p:nvSpPr>
        <p:spPr>
          <a:xfrm rot="10800000">
            <a:off x="5274632" y="398925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7" name="箭头: V 形 36">
            <a:extLst>
              <a:ext uri="{FF2B5EF4-FFF2-40B4-BE49-F238E27FC236}">
                <a16:creationId xmlns:a16="http://schemas.microsoft.com/office/drawing/2014/main" xmlns="" id="{2DCF1EC7-3AE3-425C-ACFC-FE92D6432192}"/>
              </a:ext>
            </a:extLst>
          </p:cNvPr>
          <p:cNvSpPr/>
          <p:nvPr/>
        </p:nvSpPr>
        <p:spPr>
          <a:xfrm rot="5400000">
            <a:off x="2449528" y="5177901"/>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676112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553239745"/>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43808" y="2013598"/>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12567" y="3568370"/>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2778949" y="5123142"/>
            <a:ext cx="1077735" cy="400110"/>
          </a:xfrm>
          <a:prstGeom prst="rect">
            <a:avLst/>
          </a:prstGeom>
          <a:noFill/>
        </p:spPr>
        <p:txBody>
          <a:bodyPr wrap="square" rtlCol="0">
            <a:spAutoFit/>
          </a:bodyPr>
          <a:lstStyle/>
          <a:p>
            <a:r>
              <a:rPr lang="zh-CN" altLang="en-US" sz="2000" b="1" dirty="0"/>
              <a:t>工作三</a:t>
            </a:r>
          </a:p>
        </p:txBody>
      </p:sp>
    </p:spTree>
    <p:extLst>
      <p:ext uri="{BB962C8B-B14F-4D97-AF65-F5344CB8AC3E}">
        <p14:creationId xmlns:p14="http://schemas.microsoft.com/office/powerpoint/2010/main" val="36347057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94489173"/>
              </p:ext>
            </p:extLst>
          </p:nvPr>
        </p:nvGraphicFramePr>
        <p:xfrm>
          <a:off x="1115616" y="1556792"/>
          <a:ext cx="7128792"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9019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980728"/>
            <a:ext cx="7776864" cy="5616624"/>
          </a:xfrm>
          <a:prstGeom prst="roundRect">
            <a:avLst/>
          </a:prstGeom>
          <a:ln>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914400" y="-9996"/>
            <a:ext cx="8229600" cy="796950"/>
          </a:xfrm>
        </p:spPr>
        <p:txBody>
          <a:bodyPr>
            <a:normAutofit/>
          </a:bodyPr>
          <a:lstStyle/>
          <a:p>
            <a:r>
              <a:rPr lang="en-US" altLang="zh-CN" sz="2400" dirty="0"/>
              <a:t>1</a:t>
            </a:r>
            <a:r>
              <a:rPr lang="en-US" altLang="zh-CN" sz="2400" dirty="0" smtClean="0"/>
              <a:t>. </a:t>
            </a:r>
            <a:r>
              <a:rPr lang="zh-CN" altLang="en-US" sz="2400" dirty="0" smtClean="0"/>
              <a:t>算法</a:t>
            </a:r>
            <a:r>
              <a:rPr lang="zh-CN" altLang="en-US" sz="2400" dirty="0"/>
              <a:t>规范</a:t>
            </a:r>
          </a:p>
        </p:txBody>
      </p:sp>
      <p:grpSp>
        <p:nvGrpSpPr>
          <p:cNvPr id="3" name="组合 2"/>
          <p:cNvGrpSpPr/>
          <p:nvPr/>
        </p:nvGrpSpPr>
        <p:grpSpPr>
          <a:xfrm>
            <a:off x="1104905" y="1292446"/>
            <a:ext cx="6961872" cy="4916248"/>
            <a:chOff x="756249" y="965942"/>
            <a:chExt cx="7618653" cy="5111393"/>
          </a:xfrm>
        </p:grpSpPr>
        <p:grpSp>
          <p:nvGrpSpPr>
            <p:cNvPr id="14" name="组合 13"/>
            <p:cNvGrpSpPr/>
            <p:nvPr/>
          </p:nvGrpSpPr>
          <p:grpSpPr>
            <a:xfrm>
              <a:off x="756249" y="965942"/>
              <a:ext cx="7618652" cy="2683539"/>
              <a:chOff x="756249" y="1087967"/>
              <a:chExt cx="7618652" cy="2683539"/>
            </a:xfrm>
          </p:grpSpPr>
          <p:sp>
            <p:nvSpPr>
              <p:cNvPr id="15" name="任意多边形 14"/>
              <p:cNvSpPr/>
              <p:nvPr/>
            </p:nvSpPr>
            <p:spPr>
              <a:xfrm>
                <a:off x="756249"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命名标准化</a:t>
                </a:r>
              </a:p>
            </p:txBody>
          </p:sp>
          <p:sp>
            <p:nvSpPr>
              <p:cNvPr id="16" name="任意多边形 15"/>
              <p:cNvSpPr/>
              <p:nvPr/>
            </p:nvSpPr>
            <p:spPr>
              <a:xfrm>
                <a:off x="988764" y="1692767"/>
                <a:ext cx="1929242" cy="1426210"/>
              </a:xfrm>
              <a:custGeom>
                <a:avLst/>
                <a:gdLst>
                  <a:gd name="connsiteX0" fmla="*/ 0 w 1929242"/>
                  <a:gd name="connsiteY0" fmla="*/ 170100 h 1701000"/>
                  <a:gd name="connsiteX1" fmla="*/ 170100 w 1929242"/>
                  <a:gd name="connsiteY1" fmla="*/ 0 h 1701000"/>
                  <a:gd name="connsiteX2" fmla="*/ 1759142 w 1929242"/>
                  <a:gd name="connsiteY2" fmla="*/ 0 h 1701000"/>
                  <a:gd name="connsiteX3" fmla="*/ 1929242 w 1929242"/>
                  <a:gd name="connsiteY3" fmla="*/ 170100 h 1701000"/>
                  <a:gd name="connsiteX4" fmla="*/ 1929242 w 1929242"/>
                  <a:gd name="connsiteY4" fmla="*/ 1530900 h 1701000"/>
                  <a:gd name="connsiteX5" fmla="*/ 1759142 w 1929242"/>
                  <a:gd name="connsiteY5" fmla="*/ 1701000 h 1701000"/>
                  <a:gd name="connsiteX6" fmla="*/ 170100 w 1929242"/>
                  <a:gd name="connsiteY6" fmla="*/ 1701000 h 1701000"/>
                  <a:gd name="connsiteX7" fmla="*/ 0 w 1929242"/>
                  <a:gd name="connsiteY7" fmla="*/ 1530900 h 1701000"/>
                  <a:gd name="connsiteX8" fmla="*/ 0 w 1929242"/>
                  <a:gd name="connsiteY8" fmla="*/ 17010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42" h="1701000">
                    <a:moveTo>
                      <a:pt x="0" y="170100"/>
                    </a:moveTo>
                    <a:cubicBezTo>
                      <a:pt x="0" y="76156"/>
                      <a:pt x="76156" y="0"/>
                      <a:pt x="170100" y="0"/>
                    </a:cubicBezTo>
                    <a:lnTo>
                      <a:pt x="1759142" y="0"/>
                    </a:lnTo>
                    <a:cubicBezTo>
                      <a:pt x="1853086" y="0"/>
                      <a:pt x="1929242" y="76156"/>
                      <a:pt x="1929242" y="170100"/>
                    </a:cubicBezTo>
                    <a:lnTo>
                      <a:pt x="1929242" y="1530900"/>
                    </a:lnTo>
                    <a:cubicBezTo>
                      <a:pt x="1929242" y="1624844"/>
                      <a:pt x="1853086" y="1701000"/>
                      <a:pt x="1759142" y="1701000"/>
                    </a:cubicBezTo>
                    <a:lnTo>
                      <a:pt x="170100" y="1701000"/>
                    </a:lnTo>
                    <a:cubicBezTo>
                      <a:pt x="76156" y="1701000"/>
                      <a:pt x="0" y="1624844"/>
                      <a:pt x="0" y="1530900"/>
                    </a:cubicBezTo>
                    <a:lnTo>
                      <a:pt x="0" y="17010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89" tIns="149389" rIns="149389" bIns="149389"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包命名</a:t>
                </a:r>
              </a:p>
              <a:p>
                <a:pPr marL="114300" lvl="1" indent="-114300" algn="l" defTabSz="622300">
                  <a:lnSpc>
                    <a:spcPct val="90000"/>
                  </a:lnSpc>
                  <a:spcBef>
                    <a:spcPct val="0"/>
                  </a:spcBef>
                  <a:spcAft>
                    <a:spcPct val="15000"/>
                  </a:spcAft>
                  <a:buChar char="••"/>
                </a:pPr>
                <a:r>
                  <a:rPr lang="zh-CN" altLang="en-US" sz="1200" kern="1200" dirty="0"/>
                  <a:t>类、编译单元命名</a:t>
                </a:r>
              </a:p>
              <a:p>
                <a:pPr marL="114300" lvl="1" indent="-114300" algn="l" defTabSz="622300">
                  <a:lnSpc>
                    <a:spcPct val="90000"/>
                  </a:lnSpc>
                  <a:spcBef>
                    <a:spcPct val="0"/>
                  </a:spcBef>
                  <a:spcAft>
                    <a:spcPct val="15000"/>
                  </a:spcAft>
                  <a:buChar char="••"/>
                </a:pPr>
                <a:r>
                  <a:rPr lang="zh-CN" altLang="en-US" sz="1200" kern="1200" dirty="0"/>
                  <a:t>成员函数命名</a:t>
                </a:r>
              </a:p>
              <a:p>
                <a:pPr marL="114300" lvl="1" indent="-114300" algn="l" defTabSz="622300">
                  <a:lnSpc>
                    <a:spcPct val="90000"/>
                  </a:lnSpc>
                  <a:spcBef>
                    <a:spcPct val="0"/>
                  </a:spcBef>
                  <a:spcAft>
                    <a:spcPct val="15000"/>
                  </a:spcAft>
                  <a:buChar char="••"/>
                </a:pPr>
                <a:r>
                  <a:rPr lang="zh-CN" altLang="en-US" sz="1200" kern="1200" dirty="0"/>
                  <a:t>字段、属性命名</a:t>
                </a:r>
              </a:p>
              <a:p>
                <a:pPr marL="114300" lvl="1" indent="-114300" algn="l" defTabSz="622300">
                  <a:lnSpc>
                    <a:spcPct val="90000"/>
                  </a:lnSpc>
                  <a:spcBef>
                    <a:spcPct val="0"/>
                  </a:spcBef>
                  <a:spcAft>
                    <a:spcPct val="15000"/>
                  </a:spcAft>
                  <a:buChar char="••"/>
                </a:pPr>
                <a:r>
                  <a:rPr lang="zh-CN" altLang="en-US" sz="1200" kern="1200" dirty="0"/>
                  <a:t>局部变量命名</a:t>
                </a:r>
              </a:p>
            </p:txBody>
          </p:sp>
          <p:sp>
            <p:nvSpPr>
              <p:cNvPr id="17" name="任意多边形 16"/>
              <p:cNvSpPr/>
              <p:nvPr/>
            </p:nvSpPr>
            <p:spPr>
              <a:xfrm rot="5400000">
                <a:off x="1438437" y="3256558"/>
                <a:ext cx="607018" cy="422877"/>
              </a:xfrm>
              <a:custGeom>
                <a:avLst/>
                <a:gdLst>
                  <a:gd name="connsiteX0" fmla="*/ 0 w 607018"/>
                  <a:gd name="connsiteY0" fmla="*/ 84575 h 422877"/>
                  <a:gd name="connsiteX1" fmla="*/ 395580 w 607018"/>
                  <a:gd name="connsiteY1" fmla="*/ 84575 h 422877"/>
                  <a:gd name="connsiteX2" fmla="*/ 395580 w 607018"/>
                  <a:gd name="connsiteY2" fmla="*/ 0 h 422877"/>
                  <a:gd name="connsiteX3" fmla="*/ 607018 w 607018"/>
                  <a:gd name="connsiteY3" fmla="*/ 211439 h 422877"/>
                  <a:gd name="connsiteX4" fmla="*/ 395580 w 607018"/>
                  <a:gd name="connsiteY4" fmla="*/ 422877 h 422877"/>
                  <a:gd name="connsiteX5" fmla="*/ 395580 w 607018"/>
                  <a:gd name="connsiteY5" fmla="*/ 338302 h 422877"/>
                  <a:gd name="connsiteX6" fmla="*/ 0 w 607018"/>
                  <a:gd name="connsiteY6" fmla="*/ 338302 h 422877"/>
                  <a:gd name="connsiteX7" fmla="*/ 0 w 607018"/>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018" h="422877">
                    <a:moveTo>
                      <a:pt x="0" y="84575"/>
                    </a:moveTo>
                    <a:lnTo>
                      <a:pt x="395580" y="84575"/>
                    </a:lnTo>
                    <a:lnTo>
                      <a:pt x="395580" y="0"/>
                    </a:lnTo>
                    <a:lnTo>
                      <a:pt x="607018" y="211439"/>
                    </a:lnTo>
                    <a:lnTo>
                      <a:pt x="395580" y="422877"/>
                    </a:lnTo>
                    <a:lnTo>
                      <a:pt x="395580"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 tIns="84574"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18" name="任意多边形 17"/>
              <p:cNvSpPr/>
              <p:nvPr/>
            </p:nvSpPr>
            <p:spPr>
              <a:xfrm>
                <a:off x="3600067"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注释规范化</a:t>
                </a:r>
              </a:p>
            </p:txBody>
          </p:sp>
          <p:sp>
            <p:nvSpPr>
              <p:cNvPr id="19" name="任意多边形 18"/>
              <p:cNvSpPr/>
              <p:nvPr/>
            </p:nvSpPr>
            <p:spPr>
              <a:xfrm>
                <a:off x="3779912" y="1692767"/>
                <a:ext cx="1866541" cy="1426210"/>
              </a:xfrm>
              <a:custGeom>
                <a:avLst/>
                <a:gdLst>
                  <a:gd name="connsiteX0" fmla="*/ 0 w 1698500"/>
                  <a:gd name="connsiteY0" fmla="*/ 169850 h 1701000"/>
                  <a:gd name="connsiteX1" fmla="*/ 169850 w 1698500"/>
                  <a:gd name="connsiteY1" fmla="*/ 0 h 1701000"/>
                  <a:gd name="connsiteX2" fmla="*/ 1528650 w 1698500"/>
                  <a:gd name="connsiteY2" fmla="*/ 0 h 1701000"/>
                  <a:gd name="connsiteX3" fmla="*/ 1698500 w 1698500"/>
                  <a:gd name="connsiteY3" fmla="*/ 169850 h 1701000"/>
                  <a:gd name="connsiteX4" fmla="*/ 1698500 w 1698500"/>
                  <a:gd name="connsiteY4" fmla="*/ 1531150 h 1701000"/>
                  <a:gd name="connsiteX5" fmla="*/ 1528650 w 1698500"/>
                  <a:gd name="connsiteY5" fmla="*/ 1701000 h 1701000"/>
                  <a:gd name="connsiteX6" fmla="*/ 169850 w 1698500"/>
                  <a:gd name="connsiteY6" fmla="*/ 1701000 h 1701000"/>
                  <a:gd name="connsiteX7" fmla="*/ 0 w 1698500"/>
                  <a:gd name="connsiteY7" fmla="*/ 1531150 h 1701000"/>
                  <a:gd name="connsiteX8" fmla="*/ 0 w 1698500"/>
                  <a:gd name="connsiteY8" fmla="*/ 16985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1701000">
                    <a:moveTo>
                      <a:pt x="0" y="169850"/>
                    </a:moveTo>
                    <a:cubicBezTo>
                      <a:pt x="0" y="76044"/>
                      <a:pt x="76044" y="0"/>
                      <a:pt x="169850" y="0"/>
                    </a:cubicBezTo>
                    <a:lnTo>
                      <a:pt x="1528650" y="0"/>
                    </a:lnTo>
                    <a:cubicBezTo>
                      <a:pt x="1622456" y="0"/>
                      <a:pt x="1698500" y="76044"/>
                      <a:pt x="1698500" y="169850"/>
                    </a:cubicBezTo>
                    <a:lnTo>
                      <a:pt x="1698500" y="1531150"/>
                    </a:lnTo>
                    <a:cubicBezTo>
                      <a:pt x="1698500" y="1624956"/>
                      <a:pt x="1622456" y="1701000"/>
                      <a:pt x="1528650" y="1701000"/>
                    </a:cubicBezTo>
                    <a:lnTo>
                      <a:pt x="169850" y="1701000"/>
                    </a:lnTo>
                    <a:cubicBezTo>
                      <a:pt x="76044" y="1701000"/>
                      <a:pt x="0" y="1624956"/>
                      <a:pt x="0" y="1531150"/>
                    </a:cubicBezTo>
                    <a:lnTo>
                      <a:pt x="0" y="16985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15" tIns="149315" rIns="149315" bIns="149315"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包的注释</a:t>
                </a:r>
              </a:p>
              <a:p>
                <a:pPr marL="114300" lvl="1" indent="-114300" algn="l" defTabSz="622300">
                  <a:lnSpc>
                    <a:spcPct val="90000"/>
                  </a:lnSpc>
                  <a:spcBef>
                    <a:spcPct val="0"/>
                  </a:spcBef>
                  <a:spcAft>
                    <a:spcPct val="15000"/>
                  </a:spcAft>
                  <a:buChar char="••"/>
                </a:pPr>
                <a:r>
                  <a:rPr lang="zh-CN" altLang="en-US" sz="1200" kern="1200" dirty="0"/>
                  <a:t>类的注释</a:t>
                </a:r>
              </a:p>
              <a:p>
                <a:pPr marL="114300" lvl="1" indent="-114300" algn="l" defTabSz="622300">
                  <a:lnSpc>
                    <a:spcPct val="90000"/>
                  </a:lnSpc>
                  <a:spcBef>
                    <a:spcPct val="0"/>
                  </a:spcBef>
                  <a:spcAft>
                    <a:spcPct val="15000"/>
                  </a:spcAft>
                  <a:buChar char="••"/>
                </a:pPr>
                <a:r>
                  <a:rPr lang="zh-CN" altLang="en-US" sz="1200" kern="1200" dirty="0"/>
                  <a:t>成员函数的注释</a:t>
                </a:r>
              </a:p>
              <a:p>
                <a:pPr marL="114300" lvl="1" indent="-114300" algn="l" defTabSz="622300">
                  <a:lnSpc>
                    <a:spcPct val="90000"/>
                  </a:lnSpc>
                  <a:spcBef>
                    <a:spcPct val="0"/>
                  </a:spcBef>
                  <a:spcAft>
                    <a:spcPct val="15000"/>
                  </a:spcAft>
                  <a:buChar char="••"/>
                </a:pPr>
                <a:r>
                  <a:rPr lang="zh-CN" altLang="en-US" sz="1200" kern="1200" dirty="0"/>
                  <a:t>局部变量注释</a:t>
                </a:r>
              </a:p>
              <a:p>
                <a:pPr marL="114300" lvl="1" indent="-114300" algn="l" defTabSz="622300">
                  <a:lnSpc>
                    <a:spcPct val="90000"/>
                  </a:lnSpc>
                  <a:spcBef>
                    <a:spcPct val="0"/>
                  </a:spcBef>
                  <a:spcAft>
                    <a:spcPct val="15000"/>
                  </a:spcAft>
                  <a:buChar char="••"/>
                </a:pPr>
                <a:r>
                  <a:rPr lang="zh-CN" altLang="en-US" sz="1200" kern="1200" dirty="0"/>
                  <a:t>成员函数参数注释</a:t>
                </a:r>
              </a:p>
            </p:txBody>
          </p:sp>
          <p:sp>
            <p:nvSpPr>
              <p:cNvPr id="20" name="任意多边形 19"/>
              <p:cNvSpPr/>
              <p:nvPr/>
            </p:nvSpPr>
            <p:spPr>
              <a:xfrm rot="5400000">
                <a:off x="7081018" y="3234445"/>
                <a:ext cx="616370" cy="422877"/>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21" name="任意多边形 20"/>
              <p:cNvSpPr/>
              <p:nvPr/>
            </p:nvSpPr>
            <p:spPr>
              <a:xfrm>
                <a:off x="6328515"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编码统一化</a:t>
                </a:r>
              </a:p>
            </p:txBody>
          </p:sp>
          <p:sp>
            <p:nvSpPr>
              <p:cNvPr id="22" name="任意多边形 21"/>
              <p:cNvSpPr/>
              <p:nvPr/>
            </p:nvSpPr>
            <p:spPr>
              <a:xfrm>
                <a:off x="6588224" y="1692767"/>
                <a:ext cx="1786677" cy="1426210"/>
              </a:xfrm>
              <a:custGeom>
                <a:avLst/>
                <a:gdLst>
                  <a:gd name="connsiteX0" fmla="*/ 0 w 1698500"/>
                  <a:gd name="connsiteY0" fmla="*/ 169850 h 1701000"/>
                  <a:gd name="connsiteX1" fmla="*/ 169850 w 1698500"/>
                  <a:gd name="connsiteY1" fmla="*/ 0 h 1701000"/>
                  <a:gd name="connsiteX2" fmla="*/ 1528650 w 1698500"/>
                  <a:gd name="connsiteY2" fmla="*/ 0 h 1701000"/>
                  <a:gd name="connsiteX3" fmla="*/ 1698500 w 1698500"/>
                  <a:gd name="connsiteY3" fmla="*/ 169850 h 1701000"/>
                  <a:gd name="connsiteX4" fmla="*/ 1698500 w 1698500"/>
                  <a:gd name="connsiteY4" fmla="*/ 1531150 h 1701000"/>
                  <a:gd name="connsiteX5" fmla="*/ 1528650 w 1698500"/>
                  <a:gd name="connsiteY5" fmla="*/ 1701000 h 1701000"/>
                  <a:gd name="connsiteX6" fmla="*/ 169850 w 1698500"/>
                  <a:gd name="connsiteY6" fmla="*/ 1701000 h 1701000"/>
                  <a:gd name="connsiteX7" fmla="*/ 0 w 1698500"/>
                  <a:gd name="connsiteY7" fmla="*/ 1531150 h 1701000"/>
                  <a:gd name="connsiteX8" fmla="*/ 0 w 1698500"/>
                  <a:gd name="connsiteY8" fmla="*/ 16985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1701000">
                    <a:moveTo>
                      <a:pt x="0" y="169850"/>
                    </a:moveTo>
                    <a:cubicBezTo>
                      <a:pt x="0" y="76044"/>
                      <a:pt x="76044" y="0"/>
                      <a:pt x="169850" y="0"/>
                    </a:cubicBezTo>
                    <a:lnTo>
                      <a:pt x="1528650" y="0"/>
                    </a:lnTo>
                    <a:cubicBezTo>
                      <a:pt x="1622456" y="0"/>
                      <a:pt x="1698500" y="76044"/>
                      <a:pt x="1698500" y="169850"/>
                    </a:cubicBezTo>
                    <a:lnTo>
                      <a:pt x="1698500" y="1531150"/>
                    </a:lnTo>
                    <a:cubicBezTo>
                      <a:pt x="1698500" y="1624956"/>
                      <a:pt x="1622456" y="1701000"/>
                      <a:pt x="1528650" y="1701000"/>
                    </a:cubicBezTo>
                    <a:lnTo>
                      <a:pt x="169850" y="1701000"/>
                    </a:lnTo>
                    <a:cubicBezTo>
                      <a:pt x="76044" y="1701000"/>
                      <a:pt x="0" y="1624956"/>
                      <a:pt x="0" y="1531150"/>
                    </a:cubicBezTo>
                    <a:lnTo>
                      <a:pt x="0" y="16985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15" tIns="149315" rIns="149315" bIns="149315"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存储成员函数的标准</a:t>
                </a:r>
                <a:endParaRPr lang="en-US" altLang="zh-CN" sz="1200" kern="1200" dirty="0"/>
              </a:p>
              <a:p>
                <a:pPr marL="114300" lvl="1" indent="-114300" algn="l" defTabSz="622300">
                  <a:lnSpc>
                    <a:spcPct val="90000"/>
                  </a:lnSpc>
                  <a:spcBef>
                    <a:spcPct val="0"/>
                  </a:spcBef>
                  <a:spcAft>
                    <a:spcPct val="15000"/>
                  </a:spcAft>
                  <a:buChar char="••"/>
                </a:pPr>
                <a:r>
                  <a:rPr lang="zh-CN" altLang="en-US" sz="1200" dirty="0"/>
                  <a:t>字段属性标准</a:t>
                </a:r>
                <a:endParaRPr lang="en-US" altLang="zh-CN" sz="1200" dirty="0"/>
              </a:p>
              <a:p>
                <a:pPr marL="114300" lvl="1" indent="-114300" algn="l" defTabSz="622300">
                  <a:lnSpc>
                    <a:spcPct val="90000"/>
                  </a:lnSpc>
                  <a:spcBef>
                    <a:spcPct val="0"/>
                  </a:spcBef>
                  <a:spcAft>
                    <a:spcPct val="15000"/>
                  </a:spcAft>
                  <a:buChar char="••"/>
                </a:pPr>
                <a:r>
                  <a:rPr lang="zh-CN" altLang="en-US" sz="1200" kern="1200" dirty="0"/>
                  <a:t>类成分标准</a:t>
                </a:r>
                <a:endParaRPr lang="en-US" altLang="zh-CN" sz="1200" kern="1200" dirty="0"/>
              </a:p>
              <a:p>
                <a:pPr marL="114300" lvl="1" indent="-114300" algn="l" defTabSz="622300">
                  <a:lnSpc>
                    <a:spcPct val="90000"/>
                  </a:lnSpc>
                  <a:spcBef>
                    <a:spcPct val="0"/>
                  </a:spcBef>
                  <a:spcAft>
                    <a:spcPct val="15000"/>
                  </a:spcAft>
                  <a:buChar char="••"/>
                </a:pPr>
                <a:r>
                  <a:rPr lang="zh-CN" altLang="en-US" sz="1200" dirty="0"/>
                  <a:t>局部变量标准</a:t>
                </a:r>
                <a:endParaRPr lang="en-US" altLang="zh-CN" sz="1200" dirty="0"/>
              </a:p>
              <a:p>
                <a:pPr marL="114300" lvl="1" indent="-114300" algn="l" defTabSz="622300">
                  <a:lnSpc>
                    <a:spcPct val="90000"/>
                  </a:lnSpc>
                  <a:spcBef>
                    <a:spcPct val="0"/>
                  </a:spcBef>
                  <a:spcAft>
                    <a:spcPct val="15000"/>
                  </a:spcAft>
                  <a:buChar char="••"/>
                </a:pPr>
                <a:endParaRPr lang="zh-CN" altLang="en-US" sz="1200" kern="1200" dirty="0"/>
              </a:p>
            </p:txBody>
          </p:sp>
        </p:grpSp>
        <p:sp>
          <p:nvSpPr>
            <p:cNvPr id="23" name="流程图: 可选过程 22"/>
            <p:cNvSpPr/>
            <p:nvPr/>
          </p:nvSpPr>
          <p:spPr>
            <a:xfrm>
              <a:off x="865539" y="4814727"/>
              <a:ext cx="7509363" cy="1262608"/>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4" name="流程图: 可选过程 23"/>
            <p:cNvSpPr/>
            <p:nvPr/>
          </p:nvSpPr>
          <p:spPr>
            <a:xfrm>
              <a:off x="992675" y="4952046"/>
              <a:ext cx="1639020" cy="9745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可读性</a:t>
              </a:r>
              <a:endParaRPr lang="en-US" altLang="zh-CN" dirty="0"/>
            </a:p>
            <a:p>
              <a:pPr algn="ctr"/>
              <a:r>
                <a:rPr lang="zh-CN" altLang="en-US" dirty="0"/>
                <a:t>增强</a:t>
              </a:r>
            </a:p>
          </p:txBody>
        </p:sp>
        <p:sp>
          <p:nvSpPr>
            <p:cNvPr id="26" name="流程图: 可选过程 25"/>
            <p:cNvSpPr/>
            <p:nvPr/>
          </p:nvSpPr>
          <p:spPr>
            <a:xfrm>
              <a:off x="3820706" y="4958743"/>
              <a:ext cx="1639020" cy="9745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可用性</a:t>
              </a:r>
              <a:endParaRPr lang="en-US" altLang="zh-CN" dirty="0"/>
            </a:p>
            <a:p>
              <a:pPr algn="ctr"/>
              <a:r>
                <a:rPr lang="zh-CN" altLang="en-US" dirty="0"/>
                <a:t>增强</a:t>
              </a:r>
            </a:p>
          </p:txBody>
        </p:sp>
        <p:sp>
          <p:nvSpPr>
            <p:cNvPr id="27" name="流程图: 可选过程 26"/>
            <p:cNvSpPr/>
            <p:nvPr/>
          </p:nvSpPr>
          <p:spPr>
            <a:xfrm>
              <a:off x="6535353" y="4956590"/>
              <a:ext cx="1639020" cy="9745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可完善性</a:t>
              </a:r>
              <a:endParaRPr lang="en-US" altLang="zh-CN" dirty="0"/>
            </a:p>
            <a:p>
              <a:pPr algn="ctr"/>
              <a:r>
                <a:rPr lang="zh-CN" altLang="en-US" dirty="0"/>
                <a:t>增强</a:t>
              </a:r>
            </a:p>
          </p:txBody>
        </p:sp>
        <p:sp>
          <p:nvSpPr>
            <p:cNvPr id="25" name="流程图: 磁盘 24"/>
            <p:cNvSpPr/>
            <p:nvPr/>
          </p:nvSpPr>
          <p:spPr>
            <a:xfrm>
              <a:off x="865539" y="3619387"/>
              <a:ext cx="7178936" cy="62388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标准</a:t>
              </a:r>
              <a:r>
                <a:rPr lang="en-US" altLang="zh-CN" b="1" dirty="0"/>
                <a:t>API</a:t>
              </a:r>
              <a:endParaRPr lang="zh-CN" altLang="en-US" b="1" dirty="0"/>
            </a:p>
          </p:txBody>
        </p:sp>
      </p:grpSp>
      <p:sp>
        <p:nvSpPr>
          <p:cNvPr id="29" name="任意多边形 28"/>
          <p:cNvSpPr/>
          <p:nvPr/>
        </p:nvSpPr>
        <p:spPr>
          <a:xfrm rot="5400000">
            <a:off x="4262093" y="3349124"/>
            <a:ext cx="592838" cy="386422"/>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31" name="任意多边形 30"/>
          <p:cNvSpPr/>
          <p:nvPr/>
        </p:nvSpPr>
        <p:spPr>
          <a:xfrm rot="5400000">
            <a:off x="4271194" y="4526262"/>
            <a:ext cx="549635" cy="386422"/>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Tree>
    <p:extLst>
      <p:ext uri="{BB962C8B-B14F-4D97-AF65-F5344CB8AC3E}">
        <p14:creationId xmlns:p14="http://schemas.microsoft.com/office/powerpoint/2010/main" val="171873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t>2. </a:t>
            </a:r>
            <a:r>
              <a:rPr lang="zh-CN" altLang="en-US" sz="2400" dirty="0"/>
              <a:t>机器学习算法库</a:t>
            </a:r>
          </a:p>
        </p:txBody>
      </p:sp>
      <p:graphicFrame>
        <p:nvGraphicFramePr>
          <p:cNvPr id="7" name="图示 6"/>
          <p:cNvGraphicFramePr/>
          <p:nvPr>
            <p:extLst>
              <p:ext uri="{D42A27DB-BD31-4B8C-83A1-F6EECF244321}">
                <p14:modId xmlns:p14="http://schemas.microsoft.com/office/powerpoint/2010/main" val="2169330014"/>
              </p:ext>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ext uri="{D42A27DB-BD31-4B8C-83A1-F6EECF244321}">
                <p14:modId xmlns:p14="http://schemas.microsoft.com/office/powerpoint/2010/main" val="3591707904"/>
              </p:ext>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36712"/>
            <a:ext cx="19266" cy="6021288"/>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36712"/>
            <a:ext cx="8822073" cy="17635"/>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46289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89719" y="4452560"/>
            <a:ext cx="4586338" cy="1878569"/>
          </a:xfrm>
          <a:prstGeom prst="rect">
            <a:avLst/>
          </a:prstGeom>
        </p:spPr>
      </p:pic>
      <p:pic>
        <p:nvPicPr>
          <p:cNvPr id="8" name="图片 7"/>
          <p:cNvPicPr>
            <a:picLocks noChangeAspect="1"/>
          </p:cNvPicPr>
          <p:nvPr/>
        </p:nvPicPr>
        <p:blipFill>
          <a:blip r:embed="rId3"/>
          <a:stretch>
            <a:fillRect/>
          </a:stretch>
        </p:blipFill>
        <p:spPr>
          <a:xfrm>
            <a:off x="125892" y="925624"/>
            <a:ext cx="4900458" cy="3041987"/>
          </a:xfrm>
          <a:prstGeom prst="rect">
            <a:avLst/>
          </a:prstGeom>
        </p:spPr>
      </p:pic>
      <p:pic>
        <p:nvPicPr>
          <p:cNvPr id="9" name="图片 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018" y="22277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9616" y="978663"/>
            <a:ext cx="3409995" cy="3026401"/>
          </a:xfrm>
          <a:prstGeom prst="rect">
            <a:avLst/>
          </a:prstGeom>
        </p:spPr>
      </p:pic>
      <p:sp>
        <p:nvSpPr>
          <p:cNvPr id="12" name="文本框 11"/>
          <p:cNvSpPr txBox="1"/>
          <p:nvPr/>
        </p:nvSpPr>
        <p:spPr>
          <a:xfrm>
            <a:off x="77887" y="1628800"/>
            <a:ext cx="461665" cy="1949126"/>
          </a:xfrm>
          <a:prstGeom prst="rect">
            <a:avLst/>
          </a:prstGeom>
          <a:noFill/>
        </p:spPr>
        <p:txBody>
          <a:bodyPr vert="eaVert" wrap="square" rtlCol="0">
            <a:spAutoFit/>
          </a:bodyPr>
          <a:lstStyle/>
          <a:p>
            <a:pPr algn="ctr"/>
            <a:r>
              <a:rPr lang="zh-CN" altLang="en-US" b="1" dirty="0" smtClean="0">
                <a:solidFill>
                  <a:srgbClr val="FF0000"/>
                </a:solidFill>
              </a:rPr>
              <a:t>无监督学习</a:t>
            </a:r>
            <a:endParaRPr lang="zh-CN" altLang="en-US" b="1" dirty="0">
              <a:solidFill>
                <a:srgbClr val="FF0000"/>
              </a:solidFill>
            </a:endParaRPr>
          </a:p>
        </p:txBody>
      </p:sp>
      <p:sp>
        <p:nvSpPr>
          <p:cNvPr id="13" name="文本框 12"/>
          <p:cNvSpPr txBox="1"/>
          <p:nvPr/>
        </p:nvSpPr>
        <p:spPr>
          <a:xfrm>
            <a:off x="5076057" y="1644700"/>
            <a:ext cx="461665" cy="1949126"/>
          </a:xfrm>
          <a:prstGeom prst="rect">
            <a:avLst/>
          </a:prstGeom>
          <a:noFill/>
        </p:spPr>
        <p:txBody>
          <a:bodyPr vert="eaVert" wrap="square" rtlCol="0">
            <a:spAutoFit/>
          </a:bodyPr>
          <a:lstStyle/>
          <a:p>
            <a:pPr algn="ctr"/>
            <a:r>
              <a:rPr lang="zh-CN" altLang="en-US" b="1" dirty="0">
                <a:solidFill>
                  <a:srgbClr val="FF0000"/>
                </a:solidFill>
              </a:rPr>
              <a:t>有</a:t>
            </a:r>
            <a:r>
              <a:rPr lang="zh-CN" altLang="en-US" b="1" dirty="0" smtClean="0">
                <a:solidFill>
                  <a:srgbClr val="FF0000"/>
                </a:solidFill>
              </a:rPr>
              <a:t>监督学习：回归</a:t>
            </a:r>
            <a:endParaRPr lang="zh-CN" altLang="en-US" b="1" dirty="0">
              <a:solidFill>
                <a:srgbClr val="FF0000"/>
              </a:solidFill>
            </a:endParaRPr>
          </a:p>
        </p:txBody>
      </p:sp>
      <p:sp>
        <p:nvSpPr>
          <p:cNvPr id="14" name="文本框 13"/>
          <p:cNvSpPr txBox="1"/>
          <p:nvPr/>
        </p:nvSpPr>
        <p:spPr>
          <a:xfrm>
            <a:off x="28054" y="4365760"/>
            <a:ext cx="461665" cy="1949126"/>
          </a:xfrm>
          <a:prstGeom prst="rect">
            <a:avLst/>
          </a:prstGeom>
          <a:noFill/>
        </p:spPr>
        <p:txBody>
          <a:bodyPr vert="eaVert" wrap="square" rtlCol="0">
            <a:spAutoFit/>
          </a:bodyPr>
          <a:lstStyle/>
          <a:p>
            <a:pPr algn="ctr"/>
            <a:r>
              <a:rPr lang="zh-CN" altLang="en-US" b="1" dirty="0" smtClean="0">
                <a:solidFill>
                  <a:srgbClr val="FF0000"/>
                </a:solidFill>
              </a:rPr>
              <a:t>特征降维</a:t>
            </a:r>
            <a:endParaRPr lang="zh-CN" altLang="en-US" b="1" dirty="0">
              <a:solidFill>
                <a:srgbClr val="FF0000"/>
              </a:solidFill>
            </a:endParaRPr>
          </a:p>
        </p:txBody>
      </p:sp>
      <p:sp>
        <p:nvSpPr>
          <p:cNvPr id="15" name="文本框 14"/>
          <p:cNvSpPr txBox="1"/>
          <p:nvPr/>
        </p:nvSpPr>
        <p:spPr>
          <a:xfrm>
            <a:off x="5115263" y="4440751"/>
            <a:ext cx="461665" cy="1949126"/>
          </a:xfrm>
          <a:prstGeom prst="rect">
            <a:avLst/>
          </a:prstGeom>
          <a:noFill/>
        </p:spPr>
        <p:txBody>
          <a:bodyPr vert="eaVert" wrap="square" rtlCol="0">
            <a:spAutoFit/>
          </a:bodyPr>
          <a:lstStyle/>
          <a:p>
            <a:pPr algn="ctr"/>
            <a:r>
              <a:rPr lang="zh-CN" altLang="en-US" b="1" dirty="0">
                <a:solidFill>
                  <a:srgbClr val="FF0000"/>
                </a:solidFill>
              </a:rPr>
              <a:t>有</a:t>
            </a:r>
            <a:r>
              <a:rPr lang="zh-CN" altLang="en-US" b="1" dirty="0" smtClean="0">
                <a:solidFill>
                  <a:srgbClr val="FF0000"/>
                </a:solidFill>
              </a:rPr>
              <a:t>监督学习：分类</a:t>
            </a:r>
            <a:endParaRPr lang="zh-CN" altLang="en-US" b="1" dirty="0">
              <a:solidFill>
                <a:srgbClr val="FF0000"/>
              </a:solidFill>
            </a:endParaRPr>
          </a:p>
        </p:txBody>
      </p:sp>
      <p:pic>
        <p:nvPicPr>
          <p:cNvPr id="17" name="图片 1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3152" y="22277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67260" y="840966"/>
            <a:ext cx="8984435" cy="587206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67260" y="4077072"/>
            <a:ext cx="8984435" cy="0"/>
          </a:xfrm>
          <a:prstGeom prst="line">
            <a:avLst/>
          </a:prstGeom>
          <a:ln>
            <a:tailEnd type="none"/>
          </a:ln>
        </p:spPr>
        <p:style>
          <a:lnRef idx="2">
            <a:schemeClr val="accent6"/>
          </a:lnRef>
          <a:fillRef idx="0">
            <a:schemeClr val="accent6"/>
          </a:fillRef>
          <a:effectRef idx="1">
            <a:schemeClr val="accent6"/>
          </a:effectRef>
          <a:fontRef idx="minor">
            <a:schemeClr val="tx1"/>
          </a:fontRef>
        </p:style>
      </p:cxnSp>
      <p:cxnSp>
        <p:nvCxnSpPr>
          <p:cNvPr id="24" name="直接连接符 23"/>
          <p:cNvCxnSpPr/>
          <p:nvPr/>
        </p:nvCxnSpPr>
        <p:spPr>
          <a:xfrm>
            <a:off x="5165096" y="840966"/>
            <a:ext cx="9850" cy="5845193"/>
          </a:xfrm>
          <a:prstGeom prst="line">
            <a:avLst/>
          </a:prstGeom>
          <a:ln>
            <a:tailEnd type="none"/>
          </a:ln>
        </p:spPr>
        <p:style>
          <a:lnRef idx="2">
            <a:schemeClr val="accent6"/>
          </a:lnRef>
          <a:fillRef idx="0">
            <a:schemeClr val="accent6"/>
          </a:fillRef>
          <a:effectRef idx="1">
            <a:schemeClr val="accent6"/>
          </a:effectRef>
          <a:fontRef idx="minor">
            <a:schemeClr val="tx1"/>
          </a:fontRef>
        </p:style>
      </p:cxnSp>
      <p:pic>
        <p:nvPicPr>
          <p:cNvPr id="27" name="图片 26"/>
          <p:cNvPicPr>
            <a:picLocks noChangeAspect="1"/>
          </p:cNvPicPr>
          <p:nvPr/>
        </p:nvPicPr>
        <p:blipFill>
          <a:blip r:embed="rId7"/>
          <a:stretch>
            <a:fillRect/>
          </a:stretch>
        </p:blipFill>
        <p:spPr>
          <a:xfrm>
            <a:off x="5912357" y="4154636"/>
            <a:ext cx="2663935" cy="2531523"/>
          </a:xfrm>
          <a:prstGeom prst="rect">
            <a:avLst/>
          </a:prstGeom>
        </p:spPr>
      </p:pic>
      <p:pic>
        <p:nvPicPr>
          <p:cNvPr id="28" name="图片 27">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2484" y="5075557"/>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905396" y="188640"/>
            <a:ext cx="8229600" cy="687846"/>
          </a:xfrm>
        </p:spPr>
        <p:txBody>
          <a:bodyPr>
            <a:normAutofit fontScale="90000"/>
          </a:bodyPr>
          <a:lstStyle/>
          <a:p>
            <a:r>
              <a:rPr lang="en-US" altLang="zh-CN" sz="2700" dirty="0" smtClean="0"/>
              <a:t>3.</a:t>
            </a:r>
            <a:r>
              <a:rPr lang="zh-CN" altLang="en-US" sz="2700" dirty="0"/>
              <a:t>数据驱动的机器学习算</a:t>
            </a:r>
            <a:r>
              <a:rPr lang="zh-CN" altLang="en-US" sz="2700" dirty="0" smtClean="0"/>
              <a:t>法实现流程图</a:t>
            </a:r>
            <a:r>
              <a:rPr lang="zh-CN" altLang="en-US" sz="2400" dirty="0"/>
              <a:t/>
            </a:r>
            <a:br>
              <a:rPr lang="zh-CN" altLang="en-US" sz="2400" dirty="0"/>
            </a:br>
            <a:endParaRPr lang="zh-CN" altLang="en-US" sz="2400" dirty="0"/>
          </a:p>
        </p:txBody>
      </p:sp>
      <p:pic>
        <p:nvPicPr>
          <p:cNvPr id="16" name="图片 15"/>
          <p:cNvPicPr>
            <a:picLocks noChangeAspect="1"/>
          </p:cNvPicPr>
          <p:nvPr/>
        </p:nvPicPr>
        <p:blipFill>
          <a:blip r:embed="rId3"/>
          <a:stretch>
            <a:fillRect/>
          </a:stretch>
        </p:blipFill>
        <p:spPr>
          <a:xfrm>
            <a:off x="111652" y="881743"/>
            <a:ext cx="8864022" cy="5502391"/>
          </a:xfrm>
          <a:prstGeom prst="rect">
            <a:avLst/>
          </a:prstGeom>
          <a:ln>
            <a:noFill/>
          </a:ln>
          <a:effectLst>
            <a:outerShdw blurRad="190500" algn="tl" rotWithShape="0">
              <a:srgbClr val="000000">
                <a:alpha val="70000"/>
              </a:srgbClr>
            </a:outerShdw>
          </a:effectLst>
        </p:spPr>
      </p:pic>
      <p:pic>
        <p:nvPicPr>
          <p:cNvPr id="18" name="图片 17"/>
          <p:cNvPicPr>
            <a:picLocks noChangeAspect="1"/>
          </p:cNvPicPr>
          <p:nvPr/>
        </p:nvPicPr>
        <p:blipFill>
          <a:blip r:embed="rId8"/>
          <a:stretch>
            <a:fillRect/>
          </a:stretch>
        </p:blipFill>
        <p:spPr>
          <a:xfrm>
            <a:off x="1227130" y="936735"/>
            <a:ext cx="6453888" cy="5727884"/>
          </a:xfrm>
          <a:prstGeom prst="rect">
            <a:avLst/>
          </a:prstGeom>
          <a:ln>
            <a:noFill/>
          </a:ln>
          <a:effectLst>
            <a:outerShdw blurRad="190500" algn="tl" rotWithShape="0">
              <a:srgbClr val="000000">
                <a:alpha val="70000"/>
              </a:srgbClr>
            </a:outerShdw>
          </a:effectLst>
        </p:spPr>
      </p:pic>
      <p:pic>
        <p:nvPicPr>
          <p:cNvPr id="19" name="图片 18"/>
          <p:cNvPicPr>
            <a:picLocks noChangeAspect="1"/>
          </p:cNvPicPr>
          <p:nvPr/>
        </p:nvPicPr>
        <p:blipFill>
          <a:blip r:embed="rId9"/>
          <a:stretch>
            <a:fillRect/>
          </a:stretch>
        </p:blipFill>
        <p:spPr>
          <a:xfrm>
            <a:off x="136506" y="2045219"/>
            <a:ext cx="8839168" cy="3515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图片 22">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3220" y="50730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p:cNvPicPr>
            <a:picLocks noChangeAspect="1"/>
          </p:cNvPicPr>
          <p:nvPr/>
        </p:nvPicPr>
        <p:blipFill>
          <a:blip r:embed="rId7"/>
          <a:stretch>
            <a:fillRect/>
          </a:stretch>
        </p:blipFill>
        <p:spPr>
          <a:xfrm>
            <a:off x="1460694" y="858459"/>
            <a:ext cx="5986760" cy="57878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256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7"/>
                                        </p:tgtEl>
                                      </p:cBhvr>
                                      <p:by x="150000" y="150000"/>
                                    </p:animScale>
                                  </p:childTnLst>
                                </p:cTn>
                              </p:par>
                            </p:childTnLst>
                          </p:cTn>
                        </p:par>
                        <p:par>
                          <p:cTn id="19" fill="hold">
                            <p:stCondLst>
                              <p:cond delay="2000"/>
                            </p:stCondLst>
                            <p:childTnLst>
                              <p:par>
                                <p:cTn id="20" presetID="14" presetClass="entr" presetSubtype="1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23"/>
                                        </p:tgtEl>
                                      </p:cBhvr>
                                      <p:by x="150000" y="150000"/>
                                    </p:animScale>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2000" fill="hold"/>
                                        <p:tgtEl>
                                          <p:spTgt spid="28"/>
                                        </p:tgtEl>
                                      </p:cBhvr>
                                      <p:by x="150000" y="150000"/>
                                    </p:animScale>
                                  </p:childTnLst>
                                </p:cTn>
                              </p:par>
                            </p:childTnLst>
                          </p:cTn>
                        </p:par>
                        <p:par>
                          <p:cTn id="43" fill="hold">
                            <p:stCondLst>
                              <p:cond delay="2000"/>
                            </p:stCondLst>
                            <p:childTnLst>
                              <p:par>
                                <p:cTn id="44" presetID="14" presetClass="entr" presetSubtype="1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randombar(horizontal)">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en-US" altLang="zh-CN" sz="2700" dirty="0"/>
              <a:t>4</a:t>
            </a:r>
            <a:r>
              <a:rPr lang="en-US" altLang="zh-CN" sz="2700" dirty="0" smtClean="0"/>
              <a:t>. </a:t>
            </a:r>
            <a:r>
              <a:rPr lang="zh-CN" altLang="en-US" sz="2700" dirty="0" smtClean="0"/>
              <a:t>基于</a:t>
            </a:r>
            <a:r>
              <a:rPr lang="zh-CN" altLang="en-US" sz="2700" dirty="0"/>
              <a:t>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21" name="组合 20"/>
          <p:cNvGrpSpPr/>
          <p:nvPr/>
        </p:nvGrpSpPr>
        <p:grpSpPr>
          <a:xfrm>
            <a:off x="179512" y="873275"/>
            <a:ext cx="8879835" cy="5691576"/>
            <a:chOff x="12728" y="1124744"/>
            <a:chExt cx="8962104" cy="5616624"/>
          </a:xfrm>
        </p:grpSpPr>
        <p:grpSp>
          <p:nvGrpSpPr>
            <p:cNvPr id="43" name="组合 42"/>
            <p:cNvGrpSpPr/>
            <p:nvPr/>
          </p:nvGrpSpPr>
          <p:grpSpPr>
            <a:xfrm>
              <a:off x="12728" y="4349982"/>
              <a:ext cx="3050704" cy="2031346"/>
              <a:chOff x="629229" y="4156978"/>
              <a:chExt cx="3248370" cy="2152342"/>
            </a:xfrm>
          </p:grpSpPr>
          <p:sp>
            <p:nvSpPr>
              <p:cNvPr id="37" name="文本框 36"/>
              <p:cNvSpPr txBox="1"/>
              <p:nvPr/>
            </p:nvSpPr>
            <p:spPr>
              <a:xfrm>
                <a:off x="629229" y="4156978"/>
                <a:ext cx="464131" cy="2021637"/>
              </a:xfrm>
              <a:prstGeom prst="rect">
                <a:avLst/>
              </a:prstGeom>
              <a:noFill/>
            </p:spPr>
            <p:txBody>
              <a:bodyPr vert="eaVert" wrap="square" rtlCol="0">
                <a:spAutoFit/>
              </a:bodyPr>
              <a:lstStyle/>
              <a:p>
                <a:pPr algn="ctr"/>
                <a:r>
                  <a:rPr lang="zh-CN" altLang="en-US" sz="1600" b="1" dirty="0"/>
                  <a:t>机</a:t>
                </a:r>
                <a:r>
                  <a:rPr lang="zh-CN" altLang="en-US" sz="1600" b="1" dirty="0" smtClean="0"/>
                  <a:t>器学习模型验证</a:t>
                </a:r>
                <a:endParaRPr lang="zh-CN" altLang="en-US" sz="1600" b="1" dirty="0"/>
              </a:p>
            </p:txBody>
          </p:sp>
          <p:pic>
            <p:nvPicPr>
              <p:cNvPr id="34" name="图片 33"/>
              <p:cNvPicPr>
                <a:picLocks noChangeAspect="1"/>
              </p:cNvPicPr>
              <p:nvPr/>
            </p:nvPicPr>
            <p:blipFill>
              <a:blip r:embed="rId3"/>
              <a:stretch>
                <a:fillRect/>
              </a:stretch>
            </p:blipFill>
            <p:spPr>
              <a:xfrm>
                <a:off x="1069427" y="4390866"/>
                <a:ext cx="2808172" cy="1918454"/>
              </a:xfrm>
              <a:prstGeom prst="rect">
                <a:avLst/>
              </a:prstGeom>
            </p:spPr>
          </p:pic>
        </p:grpSp>
        <p:grpSp>
          <p:nvGrpSpPr>
            <p:cNvPr id="42" name="组合 41"/>
            <p:cNvGrpSpPr/>
            <p:nvPr/>
          </p:nvGrpSpPr>
          <p:grpSpPr>
            <a:xfrm>
              <a:off x="129133" y="1256098"/>
              <a:ext cx="2745802" cy="2532942"/>
              <a:chOff x="628523" y="1124744"/>
              <a:chExt cx="3024741" cy="2808312"/>
            </a:xfrm>
          </p:grpSpPr>
          <p:pic>
            <p:nvPicPr>
              <p:cNvPr id="31" name="图片 30"/>
              <p:cNvPicPr>
                <a:picLocks noChangeAspect="1"/>
              </p:cNvPicPr>
              <p:nvPr/>
            </p:nvPicPr>
            <p:blipFill>
              <a:blip r:embed="rId4"/>
              <a:stretch>
                <a:fillRect/>
              </a:stretch>
            </p:blipFill>
            <p:spPr>
              <a:xfrm>
                <a:off x="971601" y="1124744"/>
                <a:ext cx="2681663" cy="2808312"/>
              </a:xfrm>
              <a:prstGeom prst="rect">
                <a:avLst/>
              </a:prstGeom>
            </p:spPr>
          </p:pic>
          <p:sp>
            <p:nvSpPr>
              <p:cNvPr id="39" name="文本框 38"/>
              <p:cNvSpPr txBox="1"/>
              <p:nvPr/>
            </p:nvSpPr>
            <p:spPr>
              <a:xfrm>
                <a:off x="628523" y="1957394"/>
                <a:ext cx="339180" cy="1251883"/>
              </a:xfrm>
              <a:prstGeom prst="rect">
                <a:avLst/>
              </a:prstGeom>
              <a:noFill/>
            </p:spPr>
            <p:txBody>
              <a:bodyPr wrap="square" rtlCol="0">
                <a:spAutoFit/>
              </a:bodyPr>
              <a:lstStyle/>
              <a:p>
                <a:r>
                  <a:rPr lang="zh-CN" altLang="en-US" sz="1600" b="1" dirty="0" smtClean="0"/>
                  <a:t>专家经验</a:t>
                </a:r>
                <a:endParaRPr lang="zh-CN" altLang="en-US" sz="1600" b="1" dirty="0"/>
              </a:p>
            </p:txBody>
          </p:sp>
        </p:grpSp>
        <p:grpSp>
          <p:nvGrpSpPr>
            <p:cNvPr id="55" name="组合 54"/>
            <p:cNvGrpSpPr/>
            <p:nvPr/>
          </p:nvGrpSpPr>
          <p:grpSpPr>
            <a:xfrm>
              <a:off x="3331520" y="1237505"/>
              <a:ext cx="3714367" cy="4765492"/>
              <a:chOff x="4120674" y="1235932"/>
              <a:chExt cx="3382439" cy="4455954"/>
            </a:xfrm>
          </p:grpSpPr>
          <p:pic>
            <p:nvPicPr>
              <p:cNvPr id="40" name="图片 39"/>
              <p:cNvPicPr>
                <a:picLocks noChangeAspect="1"/>
              </p:cNvPicPr>
              <p:nvPr/>
            </p:nvPicPr>
            <p:blipFill>
              <a:blip r:embed="rId5"/>
              <a:stretch>
                <a:fillRect/>
              </a:stretch>
            </p:blipFill>
            <p:spPr>
              <a:xfrm>
                <a:off x="4120674" y="1977775"/>
                <a:ext cx="3382439" cy="3714111"/>
              </a:xfrm>
              <a:prstGeom prst="rect">
                <a:avLst/>
              </a:prstGeom>
            </p:spPr>
          </p:pic>
          <p:sp>
            <p:nvSpPr>
              <p:cNvPr id="54" name="文本框 53"/>
              <p:cNvSpPr txBox="1"/>
              <p:nvPr/>
            </p:nvSpPr>
            <p:spPr>
              <a:xfrm>
                <a:off x="4978243" y="1235932"/>
                <a:ext cx="1843029" cy="312556"/>
              </a:xfrm>
              <a:prstGeom prst="rect">
                <a:avLst/>
              </a:prstGeom>
              <a:noFill/>
            </p:spPr>
            <p:txBody>
              <a:bodyPr wrap="square" rtlCol="0">
                <a:spAutoFit/>
              </a:bodyPr>
              <a:lstStyle/>
              <a:p>
                <a:pPr algn="ctr"/>
                <a:r>
                  <a:rPr lang="zh-CN" altLang="en-US" sz="1600" b="1" dirty="0" smtClean="0"/>
                  <a:t>特征分析算法</a:t>
                </a:r>
                <a:endParaRPr lang="zh-CN" altLang="en-US" sz="1600" b="1" dirty="0"/>
              </a:p>
            </p:txBody>
          </p:sp>
        </p:grpSp>
        <p:grpSp>
          <p:nvGrpSpPr>
            <p:cNvPr id="8" name="组合 7"/>
            <p:cNvGrpSpPr/>
            <p:nvPr/>
          </p:nvGrpSpPr>
          <p:grpSpPr>
            <a:xfrm>
              <a:off x="7236295" y="4073713"/>
              <a:ext cx="1716688" cy="2383245"/>
              <a:chOff x="7281068" y="3704905"/>
              <a:chExt cx="1942872" cy="2383246"/>
            </a:xfrm>
          </p:grpSpPr>
          <p:graphicFrame>
            <p:nvGraphicFramePr>
              <p:cNvPr id="20" name="图示 19"/>
              <p:cNvGraphicFramePr/>
              <p:nvPr>
                <p:extLst>
                  <p:ext uri="{D42A27DB-BD31-4B8C-83A1-F6EECF244321}">
                    <p14:modId xmlns:p14="http://schemas.microsoft.com/office/powerpoint/2010/main" val="2973773282"/>
                  </p:ext>
                </p:extLst>
              </p:nvPr>
            </p:nvGraphicFramePr>
            <p:xfrm>
              <a:off x="7281068" y="4126283"/>
              <a:ext cx="1942872" cy="19618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525277" y="3704905"/>
                <a:ext cx="1524728" cy="523220"/>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性能</a:t>
                </a:r>
                <a:r>
                  <a:rPr lang="zh-CN" altLang="en-US" sz="1400" dirty="0" smtClean="0"/>
                  <a:t>之间的</a:t>
                </a:r>
                <a:r>
                  <a:rPr lang="zh-CN" altLang="en-US" sz="1400" dirty="0" smtClean="0">
                    <a:solidFill>
                      <a:srgbClr val="FF0000"/>
                    </a:solidFill>
                  </a:rPr>
                  <a:t>因果关系</a:t>
                </a:r>
                <a:endParaRPr lang="zh-CN" altLang="en-US" sz="1400" dirty="0">
                  <a:solidFill>
                    <a:srgbClr val="FF0000"/>
                  </a:solidFill>
                </a:endParaRPr>
              </a:p>
            </p:txBody>
          </p:sp>
        </p:grpSp>
        <p:grpSp>
          <p:nvGrpSpPr>
            <p:cNvPr id="7" name="组合 6"/>
            <p:cNvGrpSpPr/>
            <p:nvPr/>
          </p:nvGrpSpPr>
          <p:grpSpPr>
            <a:xfrm>
              <a:off x="7109009" y="1717816"/>
              <a:ext cx="1865823" cy="1746187"/>
              <a:chOff x="7244104" y="1765264"/>
              <a:chExt cx="2017192" cy="1704800"/>
            </a:xfrm>
          </p:grpSpPr>
          <p:sp>
            <p:nvSpPr>
              <p:cNvPr id="58" name="文本框 57"/>
              <p:cNvSpPr txBox="1"/>
              <p:nvPr/>
            </p:nvSpPr>
            <p:spPr>
              <a:xfrm>
                <a:off x="7578823" y="1765264"/>
                <a:ext cx="1531855" cy="510819"/>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属性</a:t>
                </a:r>
                <a:r>
                  <a:rPr lang="zh-CN" altLang="en-US" sz="1400" dirty="0" smtClean="0"/>
                  <a:t>之间的</a:t>
                </a:r>
                <a:r>
                  <a:rPr lang="zh-CN" altLang="en-US" sz="1400" dirty="0" smtClean="0">
                    <a:solidFill>
                      <a:srgbClr val="FF0000"/>
                    </a:solidFill>
                  </a:rPr>
                  <a:t>关联关系</a:t>
                </a:r>
                <a:endParaRPr lang="zh-CN" altLang="en-US" sz="1400" dirty="0">
                  <a:solidFill>
                    <a:srgbClr val="FF0000"/>
                  </a:solidFill>
                </a:endParaRPr>
              </a:p>
            </p:txBody>
          </p:sp>
          <p:pic>
            <p:nvPicPr>
              <p:cNvPr id="6" name="图片 5"/>
              <p:cNvPicPr>
                <a:picLocks noChangeAspect="1"/>
              </p:cNvPicPr>
              <p:nvPr/>
            </p:nvPicPr>
            <p:blipFill>
              <a:blip r:embed="rId11"/>
              <a:stretch>
                <a:fillRect/>
              </a:stretch>
            </p:blipFill>
            <p:spPr>
              <a:xfrm>
                <a:off x="7244104" y="2274306"/>
                <a:ext cx="2017192" cy="1195758"/>
              </a:xfrm>
              <a:prstGeom prst="rect">
                <a:avLst/>
              </a:prstGeom>
            </p:spPr>
          </p:pic>
        </p:grpSp>
        <p:sp>
          <p:nvSpPr>
            <p:cNvPr id="10" name="圆角矩形 9"/>
            <p:cNvSpPr/>
            <p:nvPr/>
          </p:nvSpPr>
          <p:spPr>
            <a:xfrm>
              <a:off x="51951" y="1124744"/>
              <a:ext cx="8922881"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47976" y="1124744"/>
              <a:ext cx="0" cy="561662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a:off x="51951" y="3933056"/>
              <a:ext cx="3296025"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124744"/>
              <a:ext cx="0" cy="5616624"/>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107774" y="3933056"/>
              <a:ext cx="1867058"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36223" y="2496631"/>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86981" y="5198291"/>
              <a:ext cx="514503" cy="39094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461571" y="1285147"/>
            <a:ext cx="3699821"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112152" y="1285147"/>
            <a:ext cx="1749422"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172952" y="963969"/>
            <a:ext cx="1787508" cy="340280"/>
          </a:xfrm>
          <a:prstGeom prst="rect">
            <a:avLst/>
          </a:prstGeom>
          <a:noFill/>
        </p:spPr>
        <p:txBody>
          <a:bodyPr wrap="square" rtlCol="0">
            <a:spAutoFit/>
          </a:bodyPr>
          <a:lstStyle/>
          <a:p>
            <a:r>
              <a:rPr lang="zh-CN" altLang="en-US" sz="1600" b="1" dirty="0" smtClean="0"/>
              <a:t>关联和因果分析</a:t>
            </a:r>
            <a:endParaRPr lang="zh-CN" altLang="en-US" sz="1600" b="1" dirty="0"/>
          </a:p>
        </p:txBody>
      </p:sp>
    </p:spTree>
    <p:extLst>
      <p:ext uri="{BB962C8B-B14F-4D97-AF65-F5344CB8AC3E}">
        <p14:creationId xmlns:p14="http://schemas.microsoft.com/office/powerpoint/2010/main" val="762253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3">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323783159"/>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43808" y="2013598"/>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12567" y="3568370"/>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2778949" y="5123142"/>
            <a:ext cx="1077735" cy="400110"/>
          </a:xfrm>
          <a:prstGeom prst="rect">
            <a:avLst/>
          </a:prstGeom>
          <a:noFill/>
        </p:spPr>
        <p:txBody>
          <a:bodyPr wrap="square" rtlCol="0">
            <a:spAutoFit/>
          </a:bodyPr>
          <a:lstStyle/>
          <a:p>
            <a:r>
              <a:rPr lang="zh-CN" altLang="en-US" sz="2000" b="1" dirty="0"/>
              <a:t>工作三</a:t>
            </a:r>
          </a:p>
        </p:txBody>
      </p:sp>
    </p:spTree>
    <p:extLst>
      <p:ext uri="{BB962C8B-B14F-4D97-AF65-F5344CB8AC3E}">
        <p14:creationId xmlns:p14="http://schemas.microsoft.com/office/powerpoint/2010/main" val="1416011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1226774551"/>
              </p:ext>
            </p:extLst>
          </p:nvPr>
        </p:nvGraphicFramePr>
        <p:xfrm>
          <a:off x="179512" y="415175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 xmlns:a16="http://schemas.microsoft.com/office/drawing/2014/main" val="20000"/>
                    </a:ext>
                  </a:extLst>
                </a:gridCol>
                <a:gridCol w="2304256">
                  <a:extLst>
                    <a:ext uri="{9D8B030D-6E8A-4147-A177-3AD203B41FA5}">
                      <a16:colId xmlns="" xmlns:a16="http://schemas.microsoft.com/office/drawing/2014/main" val="20001"/>
                    </a:ext>
                  </a:extLst>
                </a:gridCol>
                <a:gridCol w="4464496">
                  <a:extLst>
                    <a:ext uri="{9D8B030D-6E8A-4147-A177-3AD203B41FA5}">
                      <a16:colId xmlns="" xmlns:a16="http://schemas.microsoft.com/office/drawing/2014/main" val="20002"/>
                    </a:ext>
                  </a:extLst>
                </a:gridCol>
              </a:tblGrid>
              <a:tr h="313897">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 xmlns:a16="http://schemas.microsoft.com/office/drawing/2014/main"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 xmlns:a16="http://schemas.microsoft.com/office/drawing/2014/main"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 xmlns:a16="http://schemas.microsoft.com/office/drawing/2014/main"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 xmlns:a16="http://schemas.microsoft.com/office/drawing/2014/main"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 xmlns:a16="http://schemas.microsoft.com/office/drawing/2014/main"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 xmlns:a16="http://schemas.microsoft.com/office/drawing/2014/main"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 xmlns:a16="http://schemas.microsoft.com/office/drawing/2014/main"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smtClean="0"/>
              <a:t>二、运</a:t>
            </a:r>
            <a:r>
              <a:rPr lang="zh-CN" altLang="en-US" sz="2200" b="1" dirty="0"/>
              <a:t>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smtClean="0"/>
              <a:t>一、开</a:t>
            </a:r>
            <a:r>
              <a:rPr lang="zh-CN" altLang="en-US" sz="2200" b="1" dirty="0"/>
              <a:t>发环境</a:t>
            </a:r>
          </a:p>
        </p:txBody>
      </p:sp>
      <p:graphicFrame>
        <p:nvGraphicFramePr>
          <p:cNvPr id="10" name="表格 9"/>
          <p:cNvGraphicFramePr>
            <a:graphicFrameLocks noGrp="1"/>
          </p:cNvGraphicFramePr>
          <p:nvPr>
            <p:extLst>
              <p:ext uri="{D42A27DB-BD31-4B8C-83A1-F6EECF244321}">
                <p14:modId xmlns:p14="http://schemas.microsoft.com/office/powerpoint/2010/main" val="235348904"/>
              </p:ext>
            </p:extLst>
          </p:nvPr>
        </p:nvGraphicFramePr>
        <p:xfrm>
          <a:off x="179512" y="1217672"/>
          <a:ext cx="8496944" cy="2499360"/>
        </p:xfrm>
        <a:graphic>
          <a:graphicData uri="http://schemas.openxmlformats.org/drawingml/2006/table">
            <a:tbl>
              <a:tblPr firstRow="1" bandRow="1">
                <a:tableStyleId>{7DF18680-E054-41AD-8BC1-D1AEF772440D}</a:tableStyleId>
              </a:tblPr>
              <a:tblGrid>
                <a:gridCol w="1728192">
                  <a:extLst>
                    <a:ext uri="{9D8B030D-6E8A-4147-A177-3AD203B41FA5}">
                      <a16:colId xmlns="" xmlns:a16="http://schemas.microsoft.com/office/drawing/2014/main" val="20000"/>
                    </a:ext>
                  </a:extLst>
                </a:gridCol>
                <a:gridCol w="2304256">
                  <a:extLst>
                    <a:ext uri="{9D8B030D-6E8A-4147-A177-3AD203B41FA5}">
                      <a16:colId xmlns="" xmlns:a16="http://schemas.microsoft.com/office/drawing/2014/main" val="20001"/>
                    </a:ext>
                  </a:extLst>
                </a:gridCol>
                <a:gridCol w="4464496">
                  <a:extLst>
                    <a:ext uri="{9D8B030D-6E8A-4147-A177-3AD203B41FA5}">
                      <a16:colId xmlns="" xmlns:a16="http://schemas.microsoft.com/office/drawing/2014/main" val="20002"/>
                    </a:ext>
                  </a:extLst>
                </a:gridCol>
              </a:tblGrid>
              <a:tr h="334868">
                <a:tc>
                  <a:txBody>
                    <a:bodyPr/>
                    <a:lstStyle/>
                    <a:p>
                      <a:r>
                        <a:rPr lang="zh-CN" altLang="en-US" dirty="0"/>
                        <a:t>软件</a:t>
                      </a:r>
                      <a:r>
                        <a:rPr lang="en-US" altLang="zh-CN" dirty="0"/>
                        <a:t>/</a:t>
                      </a:r>
                      <a:r>
                        <a:rPr lang="zh-CN" altLang="en-US" dirty="0"/>
                        <a:t>算法名称</a:t>
                      </a:r>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 xmlns:a16="http://schemas.microsoft.com/office/drawing/2014/main"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 xmlns:a16="http://schemas.microsoft.com/office/drawing/2014/main"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 xmlns:a16="http://schemas.microsoft.com/office/drawing/2014/main"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3.5</a:t>
                      </a:r>
                      <a:endParaRPr lang="zh-CN" altLang="en-US" sz="1400" dirty="0"/>
                    </a:p>
                  </a:txBody>
                  <a:tcPr/>
                </a:tc>
                <a:tc>
                  <a:txBody>
                    <a:bodyPr/>
                    <a:lstStyle/>
                    <a:p>
                      <a:r>
                        <a:rPr lang="zh-CN" altLang="en-US" sz="1400" dirty="0"/>
                        <a:t>机器学习算法编程语言</a:t>
                      </a:r>
                    </a:p>
                  </a:txBody>
                  <a:tcPr/>
                </a:tc>
                <a:extLst>
                  <a:ext uri="{0D108BD9-81ED-4DB2-BD59-A6C34878D82A}">
                    <a16:rowId xmlns="" xmlns:a16="http://schemas.microsoft.com/office/drawing/2014/main" val="10003"/>
                  </a:ext>
                </a:extLst>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 xmlns:a16="http://schemas.microsoft.com/office/drawing/2014/main"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 xmlns:a16="http://schemas.microsoft.com/office/drawing/2014/main" val="10005"/>
                  </a:ext>
                </a:extLst>
              </a:tr>
              <a:tr h="295990">
                <a:tc>
                  <a:txBody>
                    <a:bodyPr/>
                    <a:lstStyle/>
                    <a:p>
                      <a:r>
                        <a:rPr lang="en-US" altLang="zh-CN" sz="1400" dirty="0" err="1"/>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 xmlns:a16="http://schemas.microsoft.com/office/drawing/2014/main"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25224" y="828641"/>
            <a:ext cx="1656184" cy="368111"/>
          </a:xfrm>
          <a:prstGeom prst="rect">
            <a:avLst/>
          </a:prstGeom>
          <a:noFill/>
        </p:spPr>
        <p:txBody>
          <a:bodyPr wrap="square" rtlCol="0">
            <a:spAutoFit/>
          </a:bodyPr>
          <a:lstStyle/>
          <a:p>
            <a:r>
              <a:rPr lang="zh-CN" altLang="en-US" b="1" dirty="0">
                <a:solidFill>
                  <a:schemeClr val="accent2">
                    <a:lumMod val="75000"/>
                  </a:schemeClr>
                </a:solidFill>
              </a:rPr>
              <a:t>平台首页</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5" y="1268760"/>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431541" y="805481"/>
            <a:ext cx="2664296" cy="369332"/>
          </a:xfrm>
          <a:prstGeom prst="rect">
            <a:avLst/>
          </a:prstGeom>
          <a:noFill/>
        </p:spPr>
        <p:txBody>
          <a:bodyPr wrap="square" rtlCol="0">
            <a:spAutoFit/>
          </a:bodyPr>
          <a:lstStyle/>
          <a:p>
            <a:r>
              <a:rPr lang="zh-CN" altLang="en-US" b="1" dirty="0">
                <a:solidFill>
                  <a:schemeClr val="accent2">
                    <a:lumMod val="75000"/>
                  </a:schemeClr>
                </a:solidFill>
              </a:rPr>
              <a:t>首页数据搜索功能展示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174813"/>
            <a:ext cx="6624736" cy="3726415"/>
          </a:xfrm>
          <a:prstGeom prst="rect">
            <a:avLst/>
          </a:prstGeom>
        </p:spPr>
      </p:pic>
      <p:pic>
        <p:nvPicPr>
          <p:cNvPr id="4" name="图片 3"/>
          <p:cNvPicPr>
            <a:picLocks noChangeAspect="1"/>
          </p:cNvPicPr>
          <p:nvPr/>
        </p:nvPicPr>
        <p:blipFill>
          <a:blip r:embed="rId3"/>
          <a:stretch>
            <a:fillRect/>
          </a:stretch>
        </p:blipFill>
        <p:spPr>
          <a:xfrm>
            <a:off x="539552" y="3022887"/>
            <a:ext cx="6654824" cy="3743338"/>
          </a:xfrm>
          <a:prstGeom prst="rect">
            <a:avLst/>
          </a:prstGeom>
        </p:spPr>
      </p:pic>
    </p:spTree>
    <p:extLst>
      <p:ext uri="{BB962C8B-B14F-4D97-AF65-F5344CB8AC3E}">
        <p14:creationId xmlns:p14="http://schemas.microsoft.com/office/powerpoint/2010/main" val="2689184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平台展示（数据上传）</a:t>
            </a:r>
          </a:p>
        </p:txBody>
      </p:sp>
      <p:pic>
        <p:nvPicPr>
          <p:cNvPr id="5" name="图片 4"/>
          <p:cNvPicPr>
            <a:picLocks noChangeAspect="1"/>
          </p:cNvPicPr>
          <p:nvPr/>
        </p:nvPicPr>
        <p:blipFill>
          <a:blip r:embed="rId2"/>
          <a:stretch>
            <a:fillRect/>
          </a:stretch>
        </p:blipFill>
        <p:spPr>
          <a:xfrm>
            <a:off x="224203" y="980728"/>
            <a:ext cx="8832981" cy="4968552"/>
          </a:xfrm>
          <a:prstGeom prst="rect">
            <a:avLst/>
          </a:prstGeom>
        </p:spPr>
      </p:pic>
    </p:spTree>
    <p:extLst>
      <p:ext uri="{BB962C8B-B14F-4D97-AF65-F5344CB8AC3E}">
        <p14:creationId xmlns:p14="http://schemas.microsoft.com/office/powerpoint/2010/main" val="2320896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7" name="矩形 6"/>
          <p:cNvSpPr/>
          <p:nvPr/>
        </p:nvSpPr>
        <p:spPr>
          <a:xfrm>
            <a:off x="0" y="836712"/>
            <a:ext cx="4108817" cy="369332"/>
          </a:xfrm>
          <a:prstGeom prst="rect">
            <a:avLst/>
          </a:prstGeom>
        </p:spPr>
        <p:txBody>
          <a:bodyPr wrap="none">
            <a:spAutoFit/>
          </a:bodyPr>
          <a:lstStyle/>
          <a:p>
            <a:r>
              <a:rPr lang="zh-CN" altLang="en-US" b="1" dirty="0">
                <a:solidFill>
                  <a:schemeClr val="accent2">
                    <a:lumMod val="75000"/>
                  </a:schemeClr>
                </a:solidFill>
              </a:rPr>
              <a:t>基于主动学习的多层级交互式特征分析</a:t>
            </a:r>
          </a:p>
        </p:txBody>
      </p:sp>
      <p:pic>
        <p:nvPicPr>
          <p:cNvPr id="3" name="图片 2"/>
          <p:cNvPicPr>
            <a:picLocks noChangeAspect="1"/>
          </p:cNvPicPr>
          <p:nvPr/>
        </p:nvPicPr>
        <p:blipFill>
          <a:blip r:embed="rId2"/>
          <a:stretch>
            <a:fillRect/>
          </a:stretch>
        </p:blipFill>
        <p:spPr>
          <a:xfrm>
            <a:off x="43627" y="1286123"/>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smtClean="0">
                <a:solidFill>
                  <a:srgbClr val="FF0000"/>
                </a:solidFill>
              </a:rPr>
              <a:t>稀疏性分析</a:t>
            </a:r>
            <a:endParaRPr lang="zh-CN" altLang="en-US" b="1" dirty="0">
              <a:solidFill>
                <a:srgbClr val="FF0000"/>
              </a:solidFill>
            </a:endParaRP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smtClean="0">
                <a:solidFill>
                  <a:srgbClr val="FF0000"/>
                </a:solidFill>
              </a:rPr>
              <a:t>相关性分析</a:t>
            </a:r>
            <a:endParaRPr lang="zh-CN" altLang="en-US" b="1" dirty="0">
              <a:solidFill>
                <a:srgbClr val="FF0000"/>
              </a:solidFill>
            </a:endParaRP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smtClean="0">
                <a:solidFill>
                  <a:srgbClr val="FF0000"/>
                </a:solidFill>
              </a:rPr>
              <a:t>冗余性分析</a:t>
            </a:r>
            <a:endParaRPr lang="zh-CN" altLang="en-US" b="1" dirty="0">
              <a:solidFill>
                <a:srgbClr val="FF0000"/>
              </a:solidFill>
            </a:endParaRP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smtClean="0">
                <a:solidFill>
                  <a:srgbClr val="FF0000"/>
                </a:solidFill>
              </a:rPr>
              <a:t>特征组合与降维</a:t>
            </a:r>
            <a:endParaRPr lang="zh-CN" altLang="en-US" b="1" dirty="0">
              <a:solidFill>
                <a:srgbClr val="FF0000"/>
              </a:solidFill>
            </a:endParaRP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平台展示（机器学习算法分析）</a:t>
            </a:r>
          </a:p>
        </p:txBody>
      </p:sp>
      <p:pic>
        <p:nvPicPr>
          <p:cNvPr id="3" name="图片 2"/>
          <p:cNvPicPr>
            <a:picLocks noChangeAspect="1"/>
          </p:cNvPicPr>
          <p:nvPr/>
        </p:nvPicPr>
        <p:blipFill>
          <a:blip r:embed="rId2"/>
          <a:stretch>
            <a:fillRect/>
          </a:stretch>
        </p:blipFill>
        <p:spPr>
          <a:xfrm>
            <a:off x="102940" y="1268760"/>
            <a:ext cx="8960996" cy="5040560"/>
          </a:xfrm>
          <a:prstGeom prst="rect">
            <a:avLst/>
          </a:prstGeom>
        </p:spPr>
      </p:pic>
    </p:spTree>
    <p:extLst>
      <p:ext uri="{BB962C8B-B14F-4D97-AF65-F5344CB8AC3E}">
        <p14:creationId xmlns:p14="http://schemas.microsoft.com/office/powerpoint/2010/main" val="25351020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 xmlns:a16="http://schemas.microsoft.com/office/drawing/2014/main" val="20000"/>
                    </a:ext>
                  </a:extLst>
                </a:gridCol>
                <a:gridCol w="2153268">
                  <a:extLst>
                    <a:ext uri="{9D8B030D-6E8A-4147-A177-3AD203B41FA5}">
                      <a16:colId xmlns="" xmlns:a16="http://schemas.microsoft.com/office/drawing/2014/main" val="20001"/>
                    </a:ext>
                  </a:extLst>
                </a:gridCol>
                <a:gridCol w="2205118">
                  <a:extLst>
                    <a:ext uri="{9D8B030D-6E8A-4147-A177-3AD203B41FA5}">
                      <a16:colId xmlns="" xmlns:a16="http://schemas.microsoft.com/office/drawing/2014/main" val="20002"/>
                    </a:ext>
                  </a:extLst>
                </a:gridCol>
                <a:gridCol w="2205118">
                  <a:extLst>
                    <a:ext uri="{9D8B030D-6E8A-4147-A177-3AD203B41FA5}">
                      <a16:colId xmlns=""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 xmlns:a16="http://schemas.microsoft.com/office/drawing/2014/main"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 xmlns:a16="http://schemas.microsoft.com/office/drawing/2014/main" val="10004"/>
                  </a:ext>
                </a:extLst>
              </a:tr>
            </a:tbl>
          </a:graphicData>
        </a:graphic>
      </p:graphicFrame>
      <p:sp>
        <p:nvSpPr>
          <p:cNvPr id="3" name="矩形 2">
            <a:extLst>
              <a:ext uri="{FF2B5EF4-FFF2-40B4-BE49-F238E27FC236}">
                <a16:creationId xmlns=""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pPr>
              <a:defRPr/>
            </a:pPr>
            <a:r>
              <a:rPr lang="zh-CN" altLang="en-US" dirty="0"/>
              <a:t>后期工作计划</a:t>
            </a:r>
            <a:endParaRPr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946830791"/>
              </p:ext>
            </p:extLst>
          </p:nvPr>
        </p:nvGraphicFramePr>
        <p:xfrm>
          <a:off x="172796" y="796950"/>
          <a:ext cx="8884388" cy="5584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1731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4112610276"/>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 xmlns:a16="http://schemas.microsoft.com/office/drawing/2014/main" val="20000"/>
                    </a:ext>
                  </a:extLst>
                </a:gridCol>
                <a:gridCol w="2153268">
                  <a:extLst>
                    <a:ext uri="{9D8B030D-6E8A-4147-A177-3AD203B41FA5}">
                      <a16:colId xmlns="" xmlns:a16="http://schemas.microsoft.com/office/drawing/2014/main" val="20001"/>
                    </a:ext>
                  </a:extLst>
                </a:gridCol>
                <a:gridCol w="2205118">
                  <a:extLst>
                    <a:ext uri="{9D8B030D-6E8A-4147-A177-3AD203B41FA5}">
                      <a16:colId xmlns="" xmlns:a16="http://schemas.microsoft.com/office/drawing/2014/main" val="20002"/>
                    </a:ext>
                  </a:extLst>
                </a:gridCol>
                <a:gridCol w="2205118">
                  <a:extLst>
                    <a:ext uri="{9D8B030D-6E8A-4147-A177-3AD203B41FA5}">
                      <a16:colId xmlns=""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 xmlns:a16="http://schemas.microsoft.com/office/drawing/2014/main"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 xmlns:a16="http://schemas.microsoft.com/office/drawing/2014/main" val="10004"/>
                  </a:ext>
                </a:extLst>
              </a:tr>
            </a:tbl>
          </a:graphicData>
        </a:graphic>
      </p:graphicFrame>
      <p:sp>
        <p:nvSpPr>
          <p:cNvPr id="3" name="矩形 2">
            <a:extLst>
              <a:ext uri="{FF2B5EF4-FFF2-40B4-BE49-F238E27FC236}">
                <a16:creationId xmlns=""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634262833"/>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43808" y="2013598"/>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12567" y="3568370"/>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2778949" y="5123142"/>
            <a:ext cx="1077735" cy="400110"/>
          </a:xfrm>
          <a:prstGeom prst="rect">
            <a:avLst/>
          </a:prstGeom>
          <a:noFill/>
        </p:spPr>
        <p:txBody>
          <a:bodyPr wrap="square" rtlCol="0">
            <a:spAutoFit/>
          </a:bodyPr>
          <a:lstStyle/>
          <a:p>
            <a:r>
              <a:rPr lang="zh-CN" altLang="en-US" sz="2000" b="1" dirty="0"/>
              <a:t>工作三</a:t>
            </a:r>
          </a:p>
        </p:txBody>
      </p:sp>
    </p:spTree>
    <p:extLst>
      <p:ext uri="{BB962C8B-B14F-4D97-AF65-F5344CB8AC3E}">
        <p14:creationId xmlns:p14="http://schemas.microsoft.com/office/powerpoint/2010/main" val="3710169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右箭头 89"/>
          <p:cNvSpPr/>
          <p:nvPr/>
        </p:nvSpPr>
        <p:spPr>
          <a:xfrm rot="1178444">
            <a:off x="3456420" y="4599332"/>
            <a:ext cx="557094" cy="31631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5576" y="24475"/>
            <a:ext cx="8229600" cy="796950"/>
          </a:xfrm>
        </p:spPr>
        <p:txBody>
          <a:bodyPr/>
          <a:lstStyle/>
          <a:p>
            <a:r>
              <a:rPr lang="zh-Hans" altLang="en-US" dirty="0"/>
              <a:t>我们的工作思路</a:t>
            </a:r>
            <a:endParaRPr lang="zh-CN" altLang="en-US" dirty="0"/>
          </a:p>
        </p:txBody>
      </p:sp>
      <p:grpSp>
        <p:nvGrpSpPr>
          <p:cNvPr id="35" name="组合 34"/>
          <p:cNvGrpSpPr/>
          <p:nvPr/>
        </p:nvGrpSpPr>
        <p:grpSpPr>
          <a:xfrm>
            <a:off x="1331746" y="1096465"/>
            <a:ext cx="7671082" cy="5228143"/>
            <a:chOff x="445357" y="760217"/>
            <a:chExt cx="8677388" cy="5797626"/>
          </a:xfrm>
        </p:grpSpPr>
        <p:grpSp>
          <p:nvGrpSpPr>
            <p:cNvPr id="1040" name="组合 1039"/>
            <p:cNvGrpSpPr/>
            <p:nvPr/>
          </p:nvGrpSpPr>
          <p:grpSpPr>
            <a:xfrm>
              <a:off x="660342" y="760217"/>
              <a:ext cx="8462403" cy="1905848"/>
              <a:chOff x="383764" y="1094530"/>
              <a:chExt cx="8554722" cy="2215231"/>
            </a:xfrm>
          </p:grpSpPr>
          <p:grpSp>
            <p:nvGrpSpPr>
              <p:cNvPr id="1035" name="组合 1034"/>
              <p:cNvGrpSpPr/>
              <p:nvPr/>
            </p:nvGrpSpPr>
            <p:grpSpPr>
              <a:xfrm>
                <a:off x="383764" y="1124741"/>
                <a:ext cx="6156606" cy="2185020"/>
                <a:chOff x="959516" y="1142703"/>
                <a:chExt cx="6320186" cy="2214289"/>
              </a:xfrm>
            </p:grpSpPr>
            <p:sp>
              <p:nvSpPr>
                <p:cNvPr id="8" name="圆角矩形 7"/>
                <p:cNvSpPr/>
                <p:nvPr/>
              </p:nvSpPr>
              <p:spPr>
                <a:xfrm>
                  <a:off x="959516" y="1173892"/>
                  <a:ext cx="1723577" cy="205055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2666653" y="2061833"/>
                  <a:ext cx="626370" cy="30438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269969" y="1173895"/>
                  <a:ext cx="1647770" cy="2092005"/>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547606" y="1173894"/>
                  <a:ext cx="1224136" cy="456497"/>
                </a:xfrm>
                <a:prstGeom prst="rect">
                  <a:avLst/>
                </a:prstGeom>
                <a:noFill/>
              </p:spPr>
              <p:txBody>
                <a:bodyPr wrap="square" rtlCol="0">
                  <a:spAutoFit/>
                </a:bodyPr>
                <a:lstStyle/>
                <a:p>
                  <a:r>
                    <a:rPr lang="zh-CN" altLang="en-US" sz="1600" dirty="0"/>
                    <a:t>模型建立</a:t>
                  </a:r>
                </a:p>
              </p:txBody>
            </p:sp>
            <p:sp>
              <p:nvSpPr>
                <p:cNvPr id="28" name="右箭头 27"/>
                <p:cNvSpPr/>
                <p:nvPr/>
              </p:nvSpPr>
              <p:spPr>
                <a:xfrm>
                  <a:off x="4964977" y="2052737"/>
                  <a:ext cx="680995" cy="31347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5654627" y="1142703"/>
                  <a:ext cx="1625073" cy="2123196"/>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876259" y="1173894"/>
                  <a:ext cx="1224136" cy="448978"/>
                </a:xfrm>
                <a:prstGeom prst="rect">
                  <a:avLst/>
                </a:prstGeom>
                <a:noFill/>
              </p:spPr>
              <p:txBody>
                <a:bodyPr wrap="square" rtlCol="0">
                  <a:spAutoFit/>
                </a:bodyPr>
                <a:lstStyle/>
                <a:p>
                  <a:r>
                    <a:rPr lang="zh-CN" altLang="en-US" sz="1600" dirty="0"/>
                    <a:t> 理论计算</a:t>
                  </a:r>
                </a:p>
              </p:txBody>
            </p:sp>
            <p:cxnSp>
              <p:nvCxnSpPr>
                <p:cNvPr id="25" name="直接连接符 24"/>
                <p:cNvCxnSpPr/>
                <p:nvPr/>
              </p:nvCxnSpPr>
              <p:spPr>
                <a:xfrm>
                  <a:off x="5654629" y="1592909"/>
                  <a:ext cx="162507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31" name="直接连接符 30"/>
                <p:cNvCxnSpPr>
                  <a:stCxn id="30" idx="2"/>
                  <a:endCxn id="29" idx="2"/>
                </p:cNvCxnSpPr>
                <p:nvPr/>
              </p:nvCxnSpPr>
              <p:spPr>
                <a:xfrm flipH="1">
                  <a:off x="6467163" y="1622872"/>
                  <a:ext cx="21164" cy="1643027"/>
                </a:xfrm>
                <a:prstGeom prst="line">
                  <a:avLst/>
                </a:prstGeom>
                <a:ln>
                  <a:solidFill>
                    <a:srgbClr val="33A8C7"/>
                  </a:solidFill>
                  <a:tailEnd type="none"/>
                </a:ln>
              </p:spPr>
              <p:style>
                <a:lnRef idx="2">
                  <a:schemeClr val="accent1"/>
                </a:lnRef>
                <a:fillRef idx="0">
                  <a:schemeClr val="accent1"/>
                </a:fillRef>
                <a:effectRef idx="1">
                  <a:schemeClr val="accent1"/>
                </a:effectRef>
                <a:fontRef idx="minor">
                  <a:schemeClr val="tx1"/>
                </a:fontRef>
              </p:style>
            </p:cxnSp>
            <p:cxnSp>
              <p:nvCxnSpPr>
                <p:cNvPr id="1028" name="直接连接符 1027"/>
                <p:cNvCxnSpPr/>
                <p:nvPr/>
              </p:nvCxnSpPr>
              <p:spPr>
                <a:xfrm>
                  <a:off x="3292666" y="1607238"/>
                  <a:ext cx="1625073" cy="0"/>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031" name="文本框 1030"/>
                <p:cNvSpPr txBox="1"/>
                <p:nvPr/>
              </p:nvSpPr>
              <p:spPr>
                <a:xfrm>
                  <a:off x="5681668" y="1618375"/>
                  <a:ext cx="690531" cy="1738617"/>
                </a:xfrm>
                <a:prstGeom prst="rect">
                  <a:avLst/>
                </a:prstGeom>
                <a:noFill/>
              </p:spPr>
              <p:txBody>
                <a:bodyPr vert="eaVert" wrap="square" rtlCol="0">
                  <a:spAutoFit/>
                </a:bodyPr>
                <a:lstStyle/>
                <a:p>
                  <a:r>
                    <a:rPr lang="zh-CN" altLang="en-US" sz="1200" dirty="0"/>
                    <a:t>第一性原理计算（</a:t>
                  </a:r>
                  <a:r>
                    <a:rPr lang="en-US" altLang="zh-CN" sz="1200" dirty="0"/>
                    <a:t>Dmol</a:t>
                  </a:r>
                  <a:r>
                    <a:rPr lang="zh-CN" altLang="en-US" sz="1200" dirty="0"/>
                    <a:t>、</a:t>
                  </a:r>
                  <a:r>
                    <a:rPr lang="en-US" altLang="zh-CN" sz="1200" dirty="0"/>
                    <a:t>EAM</a:t>
                  </a:r>
                  <a:r>
                    <a:rPr lang="en-US" altLang="zh-CN" sz="1400" dirty="0"/>
                    <a:t>)</a:t>
                  </a:r>
                  <a:endParaRPr lang="zh-CN" altLang="en-US" sz="1400" dirty="0"/>
                </a:p>
              </p:txBody>
            </p:sp>
            <p:sp>
              <p:nvSpPr>
                <p:cNvPr id="1034" name="文本框 1033"/>
                <p:cNvSpPr txBox="1"/>
                <p:nvPr/>
              </p:nvSpPr>
              <p:spPr>
                <a:xfrm>
                  <a:off x="6656980" y="1607238"/>
                  <a:ext cx="431018" cy="1738617"/>
                </a:xfrm>
                <a:prstGeom prst="rect">
                  <a:avLst/>
                </a:prstGeom>
                <a:noFill/>
              </p:spPr>
              <p:txBody>
                <a:bodyPr vert="eaVert" wrap="square" rtlCol="0">
                  <a:spAutoFit/>
                </a:bodyPr>
                <a:lstStyle/>
                <a:p>
                  <a:r>
                    <a:rPr lang="zh-CN" altLang="en-US" sz="1200" dirty="0"/>
                    <a:t>分子动力学方法</a:t>
                  </a:r>
                </a:p>
              </p:txBody>
            </p:sp>
          </p:grpSp>
          <p:sp>
            <p:nvSpPr>
              <p:cNvPr id="46" name="右箭头 45"/>
              <p:cNvSpPr/>
              <p:nvPr/>
            </p:nvSpPr>
            <p:spPr>
              <a:xfrm>
                <a:off x="6548799" y="2025645"/>
                <a:ext cx="537205" cy="30126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6" name="圆角矩形 1035"/>
              <p:cNvSpPr/>
              <p:nvPr/>
            </p:nvSpPr>
            <p:spPr>
              <a:xfrm>
                <a:off x="7075309" y="1094530"/>
                <a:ext cx="1863177" cy="2135500"/>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673337" y="3027420"/>
              <a:ext cx="1959450" cy="3487529"/>
              <a:chOff x="505178" y="3362363"/>
              <a:chExt cx="1959450" cy="3487529"/>
            </a:xfrm>
          </p:grpSpPr>
          <p:sp>
            <p:nvSpPr>
              <p:cNvPr id="51" name="TextBox 7"/>
              <p:cNvSpPr txBox="1"/>
              <p:nvPr/>
            </p:nvSpPr>
            <p:spPr>
              <a:xfrm>
                <a:off x="505178" y="5314035"/>
                <a:ext cx="1959450" cy="153585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l"/>
                </a:pPr>
                <a:r>
                  <a:rPr lang="zh-CN" altLang="en-US" sz="1400" dirty="0">
                    <a:solidFill>
                      <a:prstClr val="black"/>
                    </a:solidFill>
                  </a:rPr>
                  <a:t>给定不同成分</a:t>
                </a:r>
                <a:endParaRPr lang="en-US" altLang="zh-CN" sz="1400" dirty="0">
                  <a:solidFill>
                    <a:prstClr val="black"/>
                  </a:solidFill>
                </a:endParaRPr>
              </a:p>
              <a:p>
                <a:pPr marL="285750" indent="-285750">
                  <a:buFont typeface="Wingdings" panose="05000000000000000000" pitchFamily="2" charset="2"/>
                  <a:buChar char="l"/>
                </a:pPr>
                <a:r>
                  <a:rPr lang="zh-CN" altLang="en-US" sz="1400" dirty="0">
                    <a:solidFill>
                      <a:prstClr val="black"/>
                    </a:solidFill>
                  </a:rPr>
                  <a:t>给定不同热处理</a:t>
                </a:r>
                <a:endParaRPr lang="en-US" altLang="zh-CN" sz="1400" dirty="0">
                  <a:solidFill>
                    <a:prstClr val="black"/>
                  </a:solidFill>
                </a:endParaRPr>
              </a:p>
              <a:p>
                <a:pPr marL="285750" indent="-285750">
                  <a:buFont typeface="Wingdings" panose="05000000000000000000" pitchFamily="2" charset="2"/>
                  <a:buChar char="l"/>
                </a:pPr>
                <a:r>
                  <a:rPr lang="zh-CN" altLang="en-US" sz="1400" dirty="0">
                    <a:solidFill>
                      <a:prstClr val="black"/>
                    </a:solidFill>
                  </a:rPr>
                  <a:t>不同温度和应力</a:t>
                </a:r>
                <a:endParaRPr lang="en-US" altLang="zh-CN" sz="1400" dirty="0">
                  <a:solidFill>
                    <a:prstClr val="black"/>
                  </a:solidFill>
                </a:endParaRPr>
              </a:p>
              <a:p>
                <a:pPr marL="285750" indent="-285750">
                  <a:buFont typeface="Wingdings" panose="05000000000000000000" pitchFamily="2" charset="2"/>
                  <a:buChar char="l"/>
                </a:pPr>
                <a:r>
                  <a:rPr lang="en-US" altLang="zh-CN" sz="1400" dirty="0">
                    <a:solidFill>
                      <a:prstClr val="black"/>
                    </a:solidFill>
                  </a:rPr>
                  <a:t>...</a:t>
                </a:r>
                <a:endParaRPr lang="zh-CN" altLang="en-US" sz="1400" dirty="0">
                  <a:solidFill>
                    <a:prstClr val="black"/>
                  </a:solidFill>
                </a:endParaRPr>
              </a:p>
              <a:p>
                <a:endParaRPr lang="zh-CN" altLang="en-US" sz="1400" dirty="0">
                  <a:solidFill>
                    <a:prstClr val="black"/>
                  </a:solidFill>
                </a:endParaRPr>
              </a:p>
              <a:p>
                <a:endParaRPr lang="zh-CN" altLang="en-US" sz="1400" dirty="0">
                  <a:solidFill>
                    <a:prstClr val="black"/>
                  </a:solidFill>
                </a:endParaRPr>
              </a:p>
            </p:txBody>
          </p:sp>
          <p:sp>
            <p:nvSpPr>
              <p:cNvPr id="57" name="TextBox 44"/>
              <p:cNvSpPr txBox="1"/>
              <p:nvPr/>
            </p:nvSpPr>
            <p:spPr>
              <a:xfrm>
                <a:off x="567063" y="3362363"/>
                <a:ext cx="1853574" cy="1655312"/>
              </a:xfrm>
              <a:prstGeom prst="rect">
                <a:avLst/>
              </a:prstGeom>
              <a:solidFill>
                <a:schemeClr val="accent6">
                  <a:lumMod val="60000"/>
                  <a:lumOff val="40000"/>
                </a:schemeClr>
              </a:solidFill>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00" dirty="0">
                    <a:solidFill>
                      <a:srgbClr val="FF0000"/>
                    </a:solidFill>
                  </a:rPr>
                  <a:t>微观因素</a:t>
                </a:r>
                <a:r>
                  <a:rPr lang="en-US" altLang="zh-CN" sz="1300" dirty="0">
                    <a:solidFill>
                      <a:srgbClr val="FF0000"/>
                    </a:solidFill>
                  </a:rPr>
                  <a:t>(</a:t>
                </a:r>
                <a:r>
                  <a:rPr lang="zh-CN" altLang="en-US" sz="1300" dirty="0">
                    <a:solidFill>
                      <a:srgbClr val="FF0000"/>
                    </a:solidFill>
                  </a:rPr>
                  <a:t>难获得的</a:t>
                </a:r>
                <a:r>
                  <a:rPr lang="en-US" altLang="zh-CN" sz="1300" dirty="0">
                    <a:solidFill>
                      <a:srgbClr val="FF0000"/>
                    </a:solidFill>
                  </a:rPr>
                  <a:t>)</a:t>
                </a:r>
              </a:p>
              <a:p>
                <a:pPr marL="285750" indent="-285750">
                  <a:buFont typeface="Wingdings" pitchFamily="2" charset="2"/>
                  <a:buChar char="l"/>
                </a:pPr>
                <a:r>
                  <a:rPr lang="zh-CN" altLang="en-US" sz="1300" b="1" dirty="0">
                    <a:solidFill>
                      <a:srgbClr val="FF0000"/>
                    </a:solidFill>
                    <a:latin typeface="宋体"/>
                  </a:rPr>
                  <a:t>晶格常数</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扩散系数</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剪切模量</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相体积分数</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层错能</a:t>
                </a:r>
                <a:endParaRPr lang="en-US" altLang="zh-CN" sz="1300" b="1" dirty="0">
                  <a:solidFill>
                    <a:srgbClr val="FF0000"/>
                  </a:solidFill>
                  <a:latin typeface="宋体"/>
                </a:endParaRPr>
              </a:p>
              <a:p>
                <a:pPr marL="285750" indent="-285750">
                  <a:buFont typeface="Wingdings" pitchFamily="2" charset="2"/>
                  <a:buChar char="l"/>
                </a:pPr>
                <a:r>
                  <a:rPr lang="en-US" altLang="zh-CN" sz="1300" dirty="0">
                    <a:solidFill>
                      <a:prstClr val="black"/>
                    </a:solidFill>
                    <a:latin typeface="宋体"/>
                  </a:rPr>
                  <a:t>……</a:t>
                </a:r>
              </a:p>
            </p:txBody>
          </p:sp>
        </p:grpSp>
        <p:sp>
          <p:nvSpPr>
            <p:cNvPr id="1039" name="矩形 1038"/>
            <p:cNvSpPr/>
            <p:nvPr/>
          </p:nvSpPr>
          <p:spPr>
            <a:xfrm>
              <a:off x="743563" y="4762466"/>
              <a:ext cx="1854291" cy="159079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1" name="文本框 1040"/>
            <p:cNvSpPr txBox="1"/>
            <p:nvPr/>
          </p:nvSpPr>
          <p:spPr>
            <a:xfrm>
              <a:off x="745573" y="4710542"/>
              <a:ext cx="1914139" cy="329190"/>
            </a:xfrm>
            <a:prstGeom prst="rect">
              <a:avLst/>
            </a:prstGeom>
            <a:noFill/>
          </p:spPr>
          <p:txBody>
            <a:bodyPr wrap="square" rtlCol="0">
              <a:spAutoFit/>
            </a:bodyPr>
            <a:lstStyle/>
            <a:p>
              <a:r>
                <a:rPr lang="zh-CN" altLang="en-US" sz="1300" dirty="0">
                  <a:solidFill>
                    <a:srgbClr val="FF0000"/>
                  </a:solidFill>
                </a:rPr>
                <a:t>宏观因素</a:t>
              </a:r>
              <a:r>
                <a:rPr lang="en-US" altLang="zh-CN" sz="1300" dirty="0">
                  <a:solidFill>
                    <a:srgbClr val="FF0000"/>
                  </a:solidFill>
                </a:rPr>
                <a:t>(</a:t>
              </a:r>
              <a:r>
                <a:rPr lang="zh-CN" altLang="en-US" sz="1300" dirty="0">
                  <a:solidFill>
                    <a:srgbClr val="FF0000"/>
                  </a:solidFill>
                </a:rPr>
                <a:t>易获得的</a:t>
              </a:r>
              <a:r>
                <a:rPr lang="en-US" altLang="zh-CN" sz="1300" dirty="0">
                  <a:solidFill>
                    <a:srgbClr val="FF0000"/>
                  </a:solidFill>
                </a:rPr>
                <a:t>)</a:t>
              </a:r>
              <a:endParaRPr lang="zh-CN" altLang="en-US" sz="1300" dirty="0">
                <a:solidFill>
                  <a:srgbClr val="FF0000"/>
                </a:solidFill>
              </a:endParaRPr>
            </a:p>
          </p:txBody>
        </p:sp>
        <p:sp>
          <p:nvSpPr>
            <p:cNvPr id="1051" name="圆角矩形 1050"/>
            <p:cNvSpPr/>
            <p:nvPr/>
          </p:nvSpPr>
          <p:spPr>
            <a:xfrm>
              <a:off x="445357" y="2715856"/>
              <a:ext cx="2403287" cy="3841987"/>
            </a:xfrm>
            <a:prstGeom prst="roundRect">
              <a:avLst/>
            </a:prstGeom>
            <a:no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263048" y="857502"/>
              <a:ext cx="1779657" cy="2477587"/>
            </a:xfrm>
            <a:prstGeom prst="rect">
              <a:avLst/>
            </a:prstGeom>
            <a:noFill/>
          </p:spPr>
          <p:txBody>
            <a:bodyPr wrap="square" rtlCol="0">
              <a:spAutoFit/>
            </a:bodyPr>
            <a:lstStyle/>
            <a:p>
              <a:pPr fontAlgn="t"/>
              <a:endParaRPr lang="en-US" altLang="zh-CN" sz="1100" dirty="0">
                <a:solidFill>
                  <a:schemeClr val="tx2"/>
                </a:solidFill>
              </a:endParaRPr>
            </a:p>
            <a:p>
              <a:pPr fontAlgn="t"/>
              <a:r>
                <a:rPr lang="zh-CN" altLang="en-US" sz="1100" dirty="0"/>
                <a:t>晶格常数</a:t>
              </a:r>
              <a:endParaRPr lang="en-US" altLang="zh-CN" sz="1100" dirty="0"/>
            </a:p>
            <a:p>
              <a:pPr fontAlgn="t"/>
              <a:r>
                <a:rPr lang="zh-CN" altLang="en-US" sz="1100" dirty="0"/>
                <a:t>晶格错配度</a:t>
              </a:r>
              <a:endParaRPr lang="en-US" altLang="zh-CN" sz="1100" dirty="0"/>
            </a:p>
            <a:p>
              <a:pPr fontAlgn="t"/>
              <a:r>
                <a:rPr lang="zh-CN" altLang="en-US" sz="1100" dirty="0"/>
                <a:t>结合能</a:t>
              </a:r>
              <a:endParaRPr lang="en-US" altLang="zh-CN" sz="1100" dirty="0"/>
            </a:p>
            <a:p>
              <a:pPr fontAlgn="t"/>
              <a:r>
                <a:rPr lang="zh-CN" altLang="en-US" sz="1100" dirty="0"/>
                <a:t>扩散系数</a:t>
              </a:r>
              <a:endParaRPr lang="en-US" altLang="zh-CN" sz="1100" dirty="0"/>
            </a:p>
            <a:p>
              <a:pPr fontAlgn="t"/>
              <a:r>
                <a:rPr lang="zh-CN" altLang="en-US" sz="1100" dirty="0"/>
                <a:t>扩散激活能</a:t>
              </a:r>
              <a:endParaRPr lang="en-US" altLang="zh-CN" sz="1100" dirty="0"/>
            </a:p>
            <a:p>
              <a:pPr fontAlgn="t"/>
              <a:r>
                <a:rPr lang="zh-CN" altLang="en-US" sz="1100" dirty="0"/>
                <a:t>空位形成能</a:t>
              </a:r>
              <a:endParaRPr lang="en-US" altLang="zh-CN" sz="1100" dirty="0"/>
            </a:p>
            <a:p>
              <a:pPr fontAlgn="t"/>
              <a:r>
                <a:rPr lang="zh-CN" altLang="en-US" sz="1100" dirty="0"/>
                <a:t>原子迁移能</a:t>
              </a:r>
              <a:endParaRPr lang="en-US" altLang="zh-CN" sz="1100" dirty="0"/>
            </a:p>
            <a:p>
              <a:pPr fontAlgn="t"/>
              <a:r>
                <a:rPr lang="en-US" altLang="zh-CN" sz="1100" dirty="0">
                  <a:solidFill>
                    <a:schemeClr val="tx2"/>
                  </a:solidFill>
                </a:rPr>
                <a:t>. ...</a:t>
              </a:r>
            </a:p>
            <a:p>
              <a:pPr fontAlgn="t"/>
              <a:endParaRPr lang="en-US" altLang="zh-CN" sz="1200" dirty="0">
                <a:solidFill>
                  <a:schemeClr val="tx2"/>
                </a:solidFill>
              </a:endParaRPr>
            </a:p>
            <a:p>
              <a:pPr fontAlgn="t"/>
              <a:endParaRPr lang="en-US" altLang="zh-CN" sz="1300" dirty="0">
                <a:solidFill>
                  <a:schemeClr val="tx2"/>
                </a:solidFill>
              </a:endParaRPr>
            </a:p>
            <a:p>
              <a:pPr fontAlgn="t"/>
              <a:endParaRPr lang="en-US" altLang="zh-CN" sz="1300" dirty="0">
                <a:solidFill>
                  <a:schemeClr val="tx2"/>
                </a:solidFill>
              </a:endParaRPr>
            </a:p>
          </p:txBody>
        </p:sp>
      </p:grpSp>
      <p:sp>
        <p:nvSpPr>
          <p:cNvPr id="113" name="右箭头 112"/>
          <p:cNvSpPr/>
          <p:nvPr/>
        </p:nvSpPr>
        <p:spPr>
          <a:xfrm>
            <a:off x="580257" y="4347285"/>
            <a:ext cx="744194" cy="27042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3" name="文本框 1082"/>
          <p:cNvSpPr txBox="1"/>
          <p:nvPr/>
        </p:nvSpPr>
        <p:spPr>
          <a:xfrm>
            <a:off x="514067" y="1590466"/>
            <a:ext cx="1232284" cy="281231"/>
          </a:xfrm>
          <a:prstGeom prst="rect">
            <a:avLst/>
          </a:prstGeom>
          <a:noFill/>
        </p:spPr>
        <p:txBody>
          <a:bodyPr wrap="square" rtlCol="0">
            <a:spAutoFit/>
          </a:bodyPr>
          <a:lstStyle/>
          <a:p>
            <a:r>
              <a:rPr lang="en-US" altLang="zh-CN" sz="1200" dirty="0">
                <a:solidFill>
                  <a:srgbClr val="33A8C7"/>
                </a:solidFill>
              </a:rPr>
              <a:t>49</a:t>
            </a:r>
            <a:r>
              <a:rPr lang="zh-CN" altLang="en-US" sz="1200" dirty="0">
                <a:solidFill>
                  <a:srgbClr val="33A8C7"/>
                </a:solidFill>
              </a:rPr>
              <a:t>篇文献数据</a:t>
            </a:r>
          </a:p>
        </p:txBody>
      </p:sp>
      <p:sp>
        <p:nvSpPr>
          <p:cNvPr id="1084" name="文本框 1083"/>
          <p:cNvSpPr txBox="1"/>
          <p:nvPr/>
        </p:nvSpPr>
        <p:spPr>
          <a:xfrm>
            <a:off x="492597" y="4138896"/>
            <a:ext cx="955168" cy="276999"/>
          </a:xfrm>
          <a:prstGeom prst="rect">
            <a:avLst/>
          </a:prstGeom>
          <a:noFill/>
        </p:spPr>
        <p:txBody>
          <a:bodyPr wrap="square" rtlCol="0">
            <a:spAutoFit/>
          </a:bodyPr>
          <a:lstStyle/>
          <a:p>
            <a:r>
              <a:rPr lang="zh-CN" altLang="en-US" sz="1200" dirty="0">
                <a:solidFill>
                  <a:schemeClr val="accent6">
                    <a:lumMod val="75000"/>
                  </a:schemeClr>
                </a:solidFill>
              </a:rPr>
              <a:t>热力学计算</a:t>
            </a:r>
          </a:p>
        </p:txBody>
      </p:sp>
      <p:sp>
        <p:nvSpPr>
          <p:cNvPr id="129" name="右箭头 128"/>
          <p:cNvSpPr/>
          <p:nvPr/>
        </p:nvSpPr>
        <p:spPr>
          <a:xfrm>
            <a:off x="583863" y="1816179"/>
            <a:ext cx="865966" cy="24041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7" name="文本框 1086"/>
          <p:cNvSpPr txBox="1"/>
          <p:nvPr/>
        </p:nvSpPr>
        <p:spPr>
          <a:xfrm>
            <a:off x="1524644" y="1219814"/>
            <a:ext cx="1410808" cy="1406154"/>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t>不同组元</a:t>
            </a:r>
            <a:endParaRPr lang="en-US" altLang="zh-CN" sz="1400" dirty="0"/>
          </a:p>
          <a:p>
            <a:pPr marL="285750" indent="-285750">
              <a:buFont typeface="Wingdings" panose="05000000000000000000" pitchFamily="2" charset="2"/>
              <a:buChar char="l"/>
            </a:pPr>
            <a:r>
              <a:rPr lang="zh-CN" altLang="en-US" sz="1400" dirty="0"/>
              <a:t>原子堆垛结构</a:t>
            </a:r>
            <a:endParaRPr lang="en-US" altLang="zh-CN" sz="1400" dirty="0"/>
          </a:p>
          <a:p>
            <a:pPr marL="285750" indent="-285750">
              <a:buFont typeface="Wingdings" panose="05000000000000000000" pitchFamily="2" charset="2"/>
              <a:buChar char="l"/>
            </a:pPr>
            <a:r>
              <a:rPr lang="zh-CN" altLang="en-US" sz="1400" dirty="0"/>
              <a:t>超晶胞原子个数</a:t>
            </a:r>
            <a:endParaRPr lang="en-US" altLang="zh-CN" sz="1400" dirty="0"/>
          </a:p>
          <a:p>
            <a:pPr marL="285750" indent="-285750">
              <a:buFont typeface="Wingdings" panose="05000000000000000000" pitchFamily="2" charset="2"/>
              <a:buChar char="l"/>
            </a:pPr>
            <a:r>
              <a:rPr lang="en-US" altLang="zh-CN" sz="1400" dirty="0"/>
              <a:t>...</a:t>
            </a:r>
            <a:endParaRPr lang="zh-CN" altLang="en-US" sz="1400" dirty="0"/>
          </a:p>
        </p:txBody>
      </p:sp>
      <p:pic>
        <p:nvPicPr>
          <p:cNvPr id="100" name="图片 99"/>
          <p:cNvPicPr>
            <a:picLocks noChangeAspect="1"/>
          </p:cNvPicPr>
          <p:nvPr/>
        </p:nvPicPr>
        <p:blipFill>
          <a:blip r:embed="rId3"/>
          <a:stretch>
            <a:fillRect/>
          </a:stretch>
        </p:blipFill>
        <p:spPr>
          <a:xfrm>
            <a:off x="3563888" y="1581687"/>
            <a:ext cx="1283508" cy="980155"/>
          </a:xfrm>
          <a:prstGeom prst="rect">
            <a:avLst/>
          </a:prstGeom>
        </p:spPr>
      </p:pic>
      <p:grpSp>
        <p:nvGrpSpPr>
          <p:cNvPr id="135" name="组合 134"/>
          <p:cNvGrpSpPr/>
          <p:nvPr/>
        </p:nvGrpSpPr>
        <p:grpSpPr>
          <a:xfrm>
            <a:off x="7375312" y="4641537"/>
            <a:ext cx="1706493" cy="1479270"/>
            <a:chOff x="7563259" y="4038347"/>
            <a:chExt cx="1555970" cy="1394686"/>
          </a:xfrm>
        </p:grpSpPr>
        <p:sp>
          <p:nvSpPr>
            <p:cNvPr id="127" name="矩形 126"/>
            <p:cNvSpPr/>
            <p:nvPr/>
          </p:nvSpPr>
          <p:spPr>
            <a:xfrm>
              <a:off x="7563259" y="4078765"/>
              <a:ext cx="1493495" cy="1354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7567792" y="4038347"/>
              <a:ext cx="1551437" cy="1354268"/>
            </a:xfrm>
            <a:prstGeom prst="rect">
              <a:avLst/>
            </a:prstGeom>
            <a:noFill/>
          </p:spPr>
          <p:txBody>
            <a:bodyPr wrap="square" rtlCol="0">
              <a:spAutoFit/>
            </a:bodyPr>
            <a:lstStyle/>
            <a:p>
              <a:pPr algn="ctr"/>
              <a:r>
                <a:rPr lang="zh-CN" altLang="en-US" sz="1600" b="1" dirty="0"/>
                <a:t>输出属性</a:t>
              </a:r>
              <a:endParaRPr lang="en-US" altLang="zh-CN" sz="1600" b="1" dirty="0"/>
            </a:p>
            <a:p>
              <a:r>
                <a:rPr lang="zh-CN" altLang="en-US" sz="1300" dirty="0"/>
                <a:t>蠕变性能评价指标</a:t>
              </a:r>
              <a:endParaRPr lang="en-US" altLang="zh-CN" sz="1300" dirty="0"/>
            </a:p>
            <a:p>
              <a:pPr marL="285750" indent="-285750">
                <a:buFont typeface="Wingdings" panose="05000000000000000000" pitchFamily="2" charset="2"/>
                <a:buChar char="l"/>
              </a:pPr>
              <a:r>
                <a:rPr lang="zh-CN" altLang="en-US" sz="1400" dirty="0">
                  <a:solidFill>
                    <a:srgbClr val="FF0000"/>
                  </a:solidFill>
                </a:rPr>
                <a:t>蠕变断裂寿命</a:t>
              </a:r>
              <a:endParaRPr lang="en-US" altLang="zh-CN" sz="1400" dirty="0">
                <a:solidFill>
                  <a:srgbClr val="FF0000"/>
                </a:solidFill>
              </a:endParaRPr>
            </a:p>
            <a:p>
              <a:pPr marL="285750" indent="-285750">
                <a:buFont typeface="Wingdings" panose="05000000000000000000" pitchFamily="2" charset="2"/>
                <a:buChar char="l"/>
              </a:pPr>
              <a:r>
                <a:rPr lang="zh-CN" altLang="en-US" sz="1400" dirty="0"/>
                <a:t>持久强度</a:t>
              </a:r>
              <a:endParaRPr lang="en-US" altLang="zh-CN" sz="1400" dirty="0"/>
            </a:p>
            <a:p>
              <a:pPr marL="285750" indent="-285750">
                <a:buFont typeface="Wingdings" panose="05000000000000000000" pitchFamily="2" charset="2"/>
                <a:buChar char="l"/>
              </a:pPr>
              <a:r>
                <a:rPr lang="zh-CN" altLang="en-US" sz="1400" dirty="0"/>
                <a:t>持久塑形</a:t>
              </a:r>
              <a:endParaRPr lang="en-US" altLang="zh-CN" sz="1400" dirty="0"/>
            </a:p>
            <a:p>
              <a:pPr marL="285750" indent="-285750">
                <a:buFont typeface="Wingdings" panose="05000000000000000000" pitchFamily="2" charset="2"/>
                <a:buChar char="l"/>
              </a:pPr>
              <a:r>
                <a:rPr lang="en-US" altLang="zh-CN" sz="1400" dirty="0"/>
                <a:t>...</a:t>
              </a:r>
              <a:endParaRPr lang="zh-CN" altLang="en-US" sz="1400" dirty="0"/>
            </a:p>
          </p:txBody>
        </p:sp>
      </p:grpSp>
      <p:cxnSp>
        <p:nvCxnSpPr>
          <p:cNvPr id="139" name="直接箭头连接符 138"/>
          <p:cNvCxnSpPr>
            <a:stCxn id="29" idx="2"/>
          </p:cNvCxnSpPr>
          <p:nvPr/>
        </p:nvCxnSpPr>
        <p:spPr>
          <a:xfrm flipH="1">
            <a:off x="3179895" y="2745369"/>
            <a:ext cx="3033635" cy="9431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5" name="直接箭头连接符 154"/>
          <p:cNvCxnSpPr/>
          <p:nvPr/>
        </p:nvCxnSpPr>
        <p:spPr>
          <a:xfrm flipH="1">
            <a:off x="3192400" y="2752582"/>
            <a:ext cx="4981419" cy="15110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3" name="直接连接符 162"/>
          <p:cNvCxnSpPr>
            <a:stCxn id="1036" idx="0"/>
          </p:cNvCxnSpPr>
          <p:nvPr/>
        </p:nvCxnSpPr>
        <p:spPr>
          <a:xfrm flipH="1">
            <a:off x="8188161" y="1096465"/>
            <a:ext cx="1" cy="1648904"/>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7380287" y="1352193"/>
            <a:ext cx="1637239" cy="20423"/>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7499368" y="1090247"/>
            <a:ext cx="848993" cy="281231"/>
          </a:xfrm>
          <a:prstGeom prst="rect">
            <a:avLst/>
          </a:prstGeom>
          <a:noFill/>
        </p:spPr>
        <p:txBody>
          <a:bodyPr wrap="square" rtlCol="0">
            <a:spAutoFit/>
          </a:bodyPr>
          <a:lstStyle/>
          <a:p>
            <a:r>
              <a:rPr lang="zh-CN" altLang="en-US" sz="1200" dirty="0">
                <a:solidFill>
                  <a:srgbClr val="FF0000"/>
                </a:solidFill>
              </a:rPr>
              <a:t>扩散</a:t>
            </a:r>
          </a:p>
        </p:txBody>
      </p:sp>
      <p:sp>
        <p:nvSpPr>
          <p:cNvPr id="200" name="文本框 199"/>
          <p:cNvSpPr txBox="1"/>
          <p:nvPr/>
        </p:nvSpPr>
        <p:spPr>
          <a:xfrm>
            <a:off x="8171376" y="1092524"/>
            <a:ext cx="848993" cy="281231"/>
          </a:xfrm>
          <a:prstGeom prst="rect">
            <a:avLst/>
          </a:prstGeom>
          <a:noFill/>
        </p:spPr>
        <p:txBody>
          <a:bodyPr wrap="square" rtlCol="0">
            <a:spAutoFit/>
          </a:bodyPr>
          <a:lstStyle/>
          <a:p>
            <a:r>
              <a:rPr lang="zh-CN" altLang="en-US" sz="1200" dirty="0">
                <a:solidFill>
                  <a:srgbClr val="FF0000"/>
                </a:solidFill>
              </a:rPr>
              <a:t>错配位错</a:t>
            </a:r>
          </a:p>
        </p:txBody>
      </p:sp>
      <p:sp>
        <p:nvSpPr>
          <p:cNvPr id="169" name="文本框 168"/>
          <p:cNvSpPr txBox="1"/>
          <p:nvPr/>
        </p:nvSpPr>
        <p:spPr>
          <a:xfrm>
            <a:off x="8188161" y="1371478"/>
            <a:ext cx="830457" cy="1107996"/>
          </a:xfrm>
          <a:prstGeom prst="rect">
            <a:avLst/>
          </a:prstGeom>
          <a:noFill/>
        </p:spPr>
        <p:txBody>
          <a:bodyPr wrap="square" rtlCol="0">
            <a:spAutoFit/>
          </a:bodyPr>
          <a:lstStyle/>
          <a:p>
            <a:r>
              <a:rPr lang="zh-CN" altLang="en-US" sz="1100" dirty="0"/>
              <a:t>位错速率</a:t>
            </a:r>
            <a:endParaRPr lang="en-US" altLang="zh-CN" sz="1100" dirty="0"/>
          </a:p>
          <a:p>
            <a:r>
              <a:rPr lang="zh-CN" altLang="en-US" sz="1100" dirty="0"/>
              <a:t>裂纹扩展速率</a:t>
            </a:r>
            <a:endParaRPr lang="en-US" altLang="zh-CN" sz="1100" dirty="0"/>
          </a:p>
          <a:p>
            <a:r>
              <a:rPr lang="zh-CN" altLang="en-US" sz="1100" dirty="0"/>
              <a:t>位错密度</a:t>
            </a:r>
            <a:endParaRPr lang="en-US" altLang="zh-CN" sz="1100" dirty="0"/>
          </a:p>
          <a:p>
            <a:r>
              <a:rPr lang="zh-CN" altLang="en-US" sz="1100" dirty="0"/>
              <a:t>裂尖形状</a:t>
            </a:r>
            <a:endParaRPr lang="en-US" altLang="zh-CN" sz="1100" dirty="0"/>
          </a:p>
          <a:p>
            <a:r>
              <a:rPr lang="en-US" altLang="zh-CN" sz="1100" dirty="0"/>
              <a:t>...</a:t>
            </a:r>
          </a:p>
        </p:txBody>
      </p:sp>
      <p:sp>
        <p:nvSpPr>
          <p:cNvPr id="171" name="圆角矩形 170"/>
          <p:cNvSpPr/>
          <p:nvPr/>
        </p:nvSpPr>
        <p:spPr>
          <a:xfrm>
            <a:off x="7380287" y="2997414"/>
            <a:ext cx="1551783" cy="14530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p:cNvCxnSpPr/>
          <p:nvPr/>
        </p:nvCxnSpPr>
        <p:spPr>
          <a:xfrm>
            <a:off x="7387902" y="3299847"/>
            <a:ext cx="1606036" cy="23298"/>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75" name="文本框 174"/>
          <p:cNvSpPr txBox="1"/>
          <p:nvPr/>
        </p:nvSpPr>
        <p:spPr>
          <a:xfrm>
            <a:off x="7726176" y="3025241"/>
            <a:ext cx="1320709" cy="281231"/>
          </a:xfrm>
          <a:prstGeom prst="rect">
            <a:avLst/>
          </a:prstGeom>
          <a:noFill/>
        </p:spPr>
        <p:txBody>
          <a:bodyPr wrap="square" rtlCol="0">
            <a:spAutoFit/>
          </a:bodyPr>
          <a:lstStyle/>
          <a:p>
            <a:r>
              <a:rPr lang="zh-CN" altLang="en-US" sz="1200" dirty="0">
                <a:solidFill>
                  <a:srgbClr val="FF0000"/>
                </a:solidFill>
              </a:rPr>
              <a:t>力学性能</a:t>
            </a:r>
          </a:p>
        </p:txBody>
      </p:sp>
      <p:sp>
        <p:nvSpPr>
          <p:cNvPr id="176" name="下箭头 175"/>
          <p:cNvSpPr/>
          <p:nvPr/>
        </p:nvSpPr>
        <p:spPr>
          <a:xfrm rot="18169814">
            <a:off x="6987069" y="2581111"/>
            <a:ext cx="261613" cy="663835"/>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框 176"/>
          <p:cNvSpPr txBox="1"/>
          <p:nvPr/>
        </p:nvSpPr>
        <p:spPr>
          <a:xfrm>
            <a:off x="7695182" y="3313686"/>
            <a:ext cx="1448818" cy="1384995"/>
          </a:xfrm>
          <a:prstGeom prst="rect">
            <a:avLst/>
          </a:prstGeom>
          <a:noFill/>
        </p:spPr>
        <p:txBody>
          <a:bodyPr wrap="square" rtlCol="0">
            <a:spAutoFit/>
          </a:bodyPr>
          <a:lstStyle/>
          <a:p>
            <a:r>
              <a:rPr lang="zh-CN" altLang="en-US" sz="1400" dirty="0"/>
              <a:t>拉伸强度</a:t>
            </a:r>
            <a:endParaRPr lang="en-US" altLang="zh-CN" sz="1400" dirty="0"/>
          </a:p>
          <a:p>
            <a:r>
              <a:rPr lang="zh-CN" altLang="en-US" sz="1400" dirty="0"/>
              <a:t>剪切强度</a:t>
            </a:r>
            <a:endParaRPr lang="en-US" altLang="zh-CN" sz="1400" dirty="0"/>
          </a:p>
          <a:p>
            <a:r>
              <a:rPr lang="zh-CN" altLang="en-US" sz="1400" dirty="0"/>
              <a:t>延展性</a:t>
            </a:r>
            <a:endParaRPr lang="en-US" altLang="zh-CN" sz="1400" dirty="0"/>
          </a:p>
          <a:p>
            <a:r>
              <a:rPr lang="zh-CN" altLang="en-US" sz="1400" dirty="0"/>
              <a:t>脆性</a:t>
            </a:r>
            <a:endParaRPr lang="en-US" altLang="zh-CN" sz="1400" dirty="0"/>
          </a:p>
          <a:p>
            <a:r>
              <a:rPr lang="en-US" altLang="zh-CN" sz="1400" dirty="0"/>
              <a:t>...</a:t>
            </a:r>
          </a:p>
          <a:p>
            <a:endParaRPr lang="zh-CN" altLang="en-US" sz="1400" dirty="0"/>
          </a:p>
        </p:txBody>
      </p:sp>
      <p:sp>
        <p:nvSpPr>
          <p:cNvPr id="4" name="矩形 3"/>
          <p:cNvSpPr/>
          <p:nvPr/>
        </p:nvSpPr>
        <p:spPr>
          <a:xfrm>
            <a:off x="4569310" y="2849515"/>
            <a:ext cx="944466" cy="28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宋体" panose="02010600030101010101" pitchFamily="2" charset="-122"/>
                <a:ea typeface="宋体" panose="02010600030101010101" pitchFamily="2" charset="-122"/>
              </a:rPr>
              <a:t>③</a:t>
            </a:r>
            <a:endParaRPr lang="zh-CN" altLang="en-US" dirty="0">
              <a:solidFill>
                <a:schemeClr val="tx1">
                  <a:lumMod val="95000"/>
                  <a:lumOff val="5000"/>
                </a:schemeClr>
              </a:solidFill>
            </a:endParaRPr>
          </a:p>
        </p:txBody>
      </p:sp>
      <p:sp>
        <p:nvSpPr>
          <p:cNvPr id="67" name="矩形 66"/>
          <p:cNvSpPr/>
          <p:nvPr/>
        </p:nvSpPr>
        <p:spPr>
          <a:xfrm>
            <a:off x="4560059" y="3412541"/>
            <a:ext cx="953533" cy="3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宋体" panose="02010600030101010101" pitchFamily="2" charset="-122"/>
                <a:ea typeface="宋体" panose="02010600030101010101" pitchFamily="2" charset="-122"/>
              </a:rPr>
              <a:t>②</a:t>
            </a:r>
            <a:endParaRPr lang="zh-CN" altLang="en-US" dirty="0">
              <a:solidFill>
                <a:schemeClr val="tx1">
                  <a:lumMod val="95000"/>
                  <a:lumOff val="5000"/>
                </a:schemeClr>
              </a:solidFill>
            </a:endParaRPr>
          </a:p>
        </p:txBody>
      </p:sp>
      <p:sp>
        <p:nvSpPr>
          <p:cNvPr id="16" name="文本框 15"/>
          <p:cNvSpPr txBox="1"/>
          <p:nvPr/>
        </p:nvSpPr>
        <p:spPr>
          <a:xfrm>
            <a:off x="1860298" y="2843089"/>
            <a:ext cx="1099745" cy="343726"/>
          </a:xfrm>
          <a:prstGeom prst="rect">
            <a:avLst/>
          </a:prstGeom>
          <a:noFill/>
        </p:spPr>
        <p:txBody>
          <a:bodyPr wrap="square" rtlCol="0">
            <a:spAutoFit/>
          </a:bodyPr>
          <a:lstStyle/>
          <a:p>
            <a:r>
              <a:rPr lang="zh-CN" altLang="en-US" sz="1600" b="1" dirty="0"/>
              <a:t>输入属性</a:t>
            </a:r>
          </a:p>
        </p:txBody>
      </p:sp>
      <p:sp>
        <p:nvSpPr>
          <p:cNvPr id="3" name="文本框 2"/>
          <p:cNvSpPr txBox="1"/>
          <p:nvPr/>
        </p:nvSpPr>
        <p:spPr>
          <a:xfrm>
            <a:off x="120682" y="821425"/>
            <a:ext cx="461665" cy="1984419"/>
          </a:xfrm>
          <a:prstGeom prst="rect">
            <a:avLst/>
          </a:prstGeom>
          <a:solidFill>
            <a:srgbClr val="00B0F0"/>
          </a:solidFill>
        </p:spPr>
        <p:txBody>
          <a:bodyPr vert="eaVert" wrap="square" rtlCol="0">
            <a:spAutoFit/>
          </a:bodyPr>
          <a:lstStyle/>
          <a:p>
            <a:pPr algn="ctr"/>
            <a:r>
              <a:rPr lang="zh-CN" altLang="en-US" dirty="0"/>
              <a:t>王院士团队工作</a:t>
            </a:r>
          </a:p>
        </p:txBody>
      </p:sp>
      <p:sp>
        <p:nvSpPr>
          <p:cNvPr id="58" name="文本框 57"/>
          <p:cNvSpPr txBox="1"/>
          <p:nvPr/>
        </p:nvSpPr>
        <p:spPr>
          <a:xfrm>
            <a:off x="121455" y="2805844"/>
            <a:ext cx="461665" cy="2207332"/>
          </a:xfrm>
          <a:prstGeom prst="rect">
            <a:avLst/>
          </a:prstGeom>
          <a:solidFill>
            <a:schemeClr val="accent6">
              <a:lumMod val="60000"/>
              <a:lumOff val="40000"/>
            </a:schemeClr>
          </a:solidFill>
        </p:spPr>
        <p:txBody>
          <a:bodyPr vert="eaVert" wrap="square" rtlCol="0">
            <a:spAutoFit/>
          </a:bodyPr>
          <a:lstStyle/>
          <a:p>
            <a:pPr algn="ctr"/>
            <a:r>
              <a:rPr lang="zh-CN" altLang="en-US" dirty="0"/>
              <a:t>鲁老师团队工作</a:t>
            </a:r>
          </a:p>
        </p:txBody>
      </p:sp>
      <p:sp>
        <p:nvSpPr>
          <p:cNvPr id="59" name="文本框 58"/>
          <p:cNvSpPr txBox="1"/>
          <p:nvPr/>
        </p:nvSpPr>
        <p:spPr>
          <a:xfrm>
            <a:off x="122002" y="4955552"/>
            <a:ext cx="458957" cy="1646180"/>
          </a:xfrm>
          <a:prstGeom prst="rect">
            <a:avLst/>
          </a:prstGeom>
          <a:solidFill>
            <a:schemeClr val="accent4">
              <a:lumMod val="60000"/>
              <a:lumOff val="40000"/>
            </a:schemeClr>
          </a:solidFill>
        </p:spPr>
        <p:txBody>
          <a:bodyPr vert="eaVert" wrap="square" rtlCol="0">
            <a:spAutoFit/>
          </a:bodyPr>
          <a:lstStyle/>
          <a:p>
            <a:pPr algn="ctr"/>
            <a:r>
              <a:rPr lang="zh-CN" altLang="en-US" dirty="0"/>
              <a:t>基础性工作</a:t>
            </a:r>
          </a:p>
        </p:txBody>
      </p:sp>
      <p:sp>
        <p:nvSpPr>
          <p:cNvPr id="64" name="右箭头 63"/>
          <p:cNvSpPr/>
          <p:nvPr/>
        </p:nvSpPr>
        <p:spPr>
          <a:xfrm>
            <a:off x="580258" y="5354072"/>
            <a:ext cx="1016887" cy="31530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545954" y="5181436"/>
            <a:ext cx="806440" cy="276999"/>
          </a:xfrm>
          <a:prstGeom prst="rect">
            <a:avLst/>
          </a:prstGeom>
          <a:noFill/>
        </p:spPr>
        <p:txBody>
          <a:bodyPr wrap="square" rtlCol="0">
            <a:spAutoFit/>
          </a:bodyPr>
          <a:lstStyle/>
          <a:p>
            <a:r>
              <a:rPr lang="zh-CN" altLang="en-US" sz="1200" dirty="0">
                <a:solidFill>
                  <a:schemeClr val="accent4">
                    <a:lumMod val="75000"/>
                  </a:schemeClr>
                </a:solidFill>
              </a:rPr>
              <a:t>宏观数据</a:t>
            </a:r>
          </a:p>
        </p:txBody>
      </p:sp>
      <p:sp>
        <p:nvSpPr>
          <p:cNvPr id="68" name="右箭头 67"/>
          <p:cNvSpPr/>
          <p:nvPr/>
        </p:nvSpPr>
        <p:spPr>
          <a:xfrm>
            <a:off x="3229105" y="5375098"/>
            <a:ext cx="700817" cy="35438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08597" y="4453442"/>
            <a:ext cx="3028723" cy="2063268"/>
            <a:chOff x="4218833" y="4453442"/>
            <a:chExt cx="3028770" cy="2063268"/>
          </a:xfrm>
        </p:grpSpPr>
        <p:sp>
          <p:nvSpPr>
            <p:cNvPr id="15" name="矩形 14"/>
            <p:cNvSpPr/>
            <p:nvPr/>
          </p:nvSpPr>
          <p:spPr>
            <a:xfrm>
              <a:off x="4264845" y="4453442"/>
              <a:ext cx="2921566" cy="206326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93146" y="4457728"/>
              <a:ext cx="2165105" cy="338554"/>
            </a:xfrm>
            <a:prstGeom prst="rect">
              <a:avLst/>
            </a:prstGeom>
            <a:noFill/>
          </p:spPr>
          <p:txBody>
            <a:bodyPr wrap="square" rtlCol="0">
              <a:spAutoFit/>
            </a:bodyPr>
            <a:lstStyle/>
            <a:p>
              <a:pPr algn="ctr"/>
              <a:r>
                <a:rPr lang="zh-CN" altLang="en-US" sz="1600" b="1" dirty="0"/>
                <a:t>机器学习方法</a:t>
              </a:r>
            </a:p>
          </p:txBody>
        </p:sp>
        <p:sp>
          <p:nvSpPr>
            <p:cNvPr id="18" name="文本框 17"/>
            <p:cNvSpPr txBox="1"/>
            <p:nvPr/>
          </p:nvSpPr>
          <p:spPr>
            <a:xfrm>
              <a:off x="4218833" y="4763288"/>
              <a:ext cx="3028770" cy="338554"/>
            </a:xfrm>
            <a:prstGeom prst="rect">
              <a:avLst/>
            </a:prstGeom>
            <a:noFill/>
          </p:spPr>
          <p:txBody>
            <a:bodyPr wrap="square" rtlCol="0">
              <a:spAutoFit/>
            </a:bodyPr>
            <a:lstStyle/>
            <a:p>
              <a:r>
                <a:rPr lang="zh-CN" altLang="en-US" sz="1600" dirty="0"/>
                <a:t>  决策树        </a:t>
              </a:r>
              <a:r>
                <a:rPr lang="en-US" altLang="zh-CN" sz="1600" dirty="0"/>
                <a:t>SVR         </a:t>
              </a:r>
              <a:r>
                <a:rPr lang="zh-CN" altLang="en-US" sz="1600" dirty="0"/>
                <a:t>神经网络  </a:t>
              </a:r>
              <a:r>
                <a:rPr lang="en-US" altLang="zh-CN" sz="1600" dirty="0"/>
                <a:t>...</a:t>
              </a:r>
              <a:endParaRPr lang="zh-CN" altLang="en-US" sz="1600" dirty="0"/>
            </a:p>
          </p:txBody>
        </p:sp>
        <p:pic>
          <p:nvPicPr>
            <p:cNvPr id="19" name="Picture 4" descr="http://s1.knowsky.com/20170221/ngnvdubua2w2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7363" y="5113385"/>
              <a:ext cx="920018" cy="911173"/>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5"/>
            <a:stretch>
              <a:fillRect/>
            </a:stretch>
          </p:blipFill>
          <p:spPr>
            <a:xfrm>
              <a:off x="5160266" y="5184243"/>
              <a:ext cx="1021166" cy="807622"/>
            </a:xfrm>
            <a:prstGeom prst="rect">
              <a:avLst/>
            </a:prstGeom>
            <a:noFill/>
          </p:spPr>
        </p:pic>
        <p:pic>
          <p:nvPicPr>
            <p:cNvPr id="23" name="Picture 10" descr="http://b.hiphotos.baidu.com/zhidao/pic/item/b812c8fcc3cec3fd6d5ca18ad188d43f869427e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227443" y="5244287"/>
              <a:ext cx="807962" cy="688718"/>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右箭头 78"/>
          <p:cNvSpPr/>
          <p:nvPr/>
        </p:nvSpPr>
        <p:spPr>
          <a:xfrm>
            <a:off x="6905847" y="5424257"/>
            <a:ext cx="505233" cy="35438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右箭头 80"/>
          <p:cNvSpPr/>
          <p:nvPr/>
        </p:nvSpPr>
        <p:spPr>
          <a:xfrm rot="1178444">
            <a:off x="6862033" y="5061998"/>
            <a:ext cx="557094" cy="31631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a:endCxn id="29" idx="2"/>
          </p:cNvCxnSpPr>
          <p:nvPr/>
        </p:nvCxnSpPr>
        <p:spPr>
          <a:xfrm flipV="1">
            <a:off x="3233985" y="2745369"/>
            <a:ext cx="2979546" cy="2436067"/>
          </a:xfrm>
          <a:prstGeom prst="bentConnector2">
            <a:avLst/>
          </a:prstGeom>
          <a:ln>
            <a:tailEnd type="none"/>
          </a:ln>
        </p:spPr>
        <p:style>
          <a:lnRef idx="3">
            <a:schemeClr val="accent2"/>
          </a:lnRef>
          <a:fillRef idx="0">
            <a:schemeClr val="accent2"/>
          </a:fillRef>
          <a:effectRef idx="2">
            <a:schemeClr val="accent2"/>
          </a:effectRef>
          <a:fontRef idx="minor">
            <a:schemeClr val="tx1"/>
          </a:fontRef>
        </p:style>
      </p:cxnSp>
      <p:sp>
        <p:nvSpPr>
          <p:cNvPr id="97" name="矩形 96"/>
          <p:cNvSpPr/>
          <p:nvPr/>
        </p:nvSpPr>
        <p:spPr>
          <a:xfrm>
            <a:off x="3123004" y="5176394"/>
            <a:ext cx="953533" cy="3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宋体" panose="02010600030101010101" pitchFamily="2" charset="-122"/>
                <a:ea typeface="宋体" panose="02010600030101010101" pitchFamily="2" charset="-122"/>
              </a:rPr>
              <a:t>①</a:t>
            </a:r>
            <a:endParaRPr lang="zh-CN" altLang="en-US" dirty="0">
              <a:solidFill>
                <a:schemeClr val="tx1">
                  <a:lumMod val="95000"/>
                  <a:lumOff val="5000"/>
                </a:schemeClr>
              </a:solidFill>
            </a:endParaRPr>
          </a:p>
        </p:txBody>
      </p:sp>
      <p:grpSp>
        <p:nvGrpSpPr>
          <p:cNvPr id="27" name="组合 26"/>
          <p:cNvGrpSpPr/>
          <p:nvPr/>
        </p:nvGrpSpPr>
        <p:grpSpPr>
          <a:xfrm>
            <a:off x="5652447" y="3112130"/>
            <a:ext cx="1577112" cy="1074417"/>
            <a:chOff x="5652447" y="3112130"/>
            <a:chExt cx="1577112" cy="1074417"/>
          </a:xfrm>
        </p:grpSpPr>
        <p:sp>
          <p:nvSpPr>
            <p:cNvPr id="6" name="流程图: 多文档 5"/>
            <p:cNvSpPr/>
            <p:nvPr/>
          </p:nvSpPr>
          <p:spPr>
            <a:xfrm>
              <a:off x="5652447" y="3112130"/>
              <a:ext cx="1481462" cy="1074417"/>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7"/>
            <a:stretch>
              <a:fillRect/>
            </a:stretch>
          </p:blipFill>
          <p:spPr>
            <a:xfrm>
              <a:off x="5797894" y="3520756"/>
              <a:ext cx="1005573" cy="482472"/>
            </a:xfrm>
            <a:prstGeom prst="rect">
              <a:avLst/>
            </a:prstGeom>
          </p:spPr>
        </p:pic>
        <p:sp>
          <p:nvSpPr>
            <p:cNvPr id="21" name="文本框 20"/>
            <p:cNvSpPr txBox="1"/>
            <p:nvPr/>
          </p:nvSpPr>
          <p:spPr>
            <a:xfrm>
              <a:off x="5742043" y="3291795"/>
              <a:ext cx="1487516" cy="276999"/>
            </a:xfrm>
            <a:prstGeom prst="rect">
              <a:avLst/>
            </a:prstGeom>
            <a:noFill/>
          </p:spPr>
          <p:txBody>
            <a:bodyPr wrap="square" rtlCol="0">
              <a:spAutoFit/>
            </a:bodyPr>
            <a:lstStyle/>
            <a:p>
              <a:r>
                <a:rPr lang="en-US" altLang="zh-CN" sz="1200" b="1" dirty="0">
                  <a:solidFill>
                    <a:schemeClr val="accent6">
                      <a:lumMod val="75000"/>
                    </a:schemeClr>
                  </a:solidFill>
                </a:rPr>
                <a:t>unlabeled data</a:t>
              </a:r>
              <a:endParaRPr lang="zh-CN" altLang="en-US" sz="1200" b="1" dirty="0">
                <a:solidFill>
                  <a:schemeClr val="accent6">
                    <a:lumMod val="75000"/>
                  </a:schemeClr>
                </a:solidFill>
              </a:endParaRPr>
            </a:p>
          </p:txBody>
        </p:sp>
      </p:grpSp>
      <p:sp>
        <p:nvSpPr>
          <p:cNvPr id="26" name="下箭头 25"/>
          <p:cNvSpPr/>
          <p:nvPr/>
        </p:nvSpPr>
        <p:spPr>
          <a:xfrm>
            <a:off x="6395978" y="4087804"/>
            <a:ext cx="346415" cy="379185"/>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下箭头 77"/>
          <p:cNvSpPr/>
          <p:nvPr/>
        </p:nvSpPr>
        <p:spPr>
          <a:xfrm rot="17959721">
            <a:off x="6950028" y="4638950"/>
            <a:ext cx="346415" cy="50868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4031207" y="1036782"/>
            <a:ext cx="4367501" cy="1618467"/>
            <a:chOff x="4031207" y="1036782"/>
            <a:chExt cx="3502487" cy="1618467"/>
          </a:xfrm>
        </p:grpSpPr>
        <p:sp>
          <p:nvSpPr>
            <p:cNvPr id="9" name="圆角矩形标注 8"/>
            <p:cNvSpPr/>
            <p:nvPr/>
          </p:nvSpPr>
          <p:spPr>
            <a:xfrm>
              <a:off x="4031207" y="1036782"/>
              <a:ext cx="3502487" cy="1618467"/>
            </a:xfrm>
            <a:prstGeom prst="wedgeRoundRect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045619" y="1080099"/>
              <a:ext cx="3452575" cy="1477328"/>
            </a:xfrm>
            <a:prstGeom prst="rect">
              <a:avLst/>
            </a:prstGeom>
            <a:noFill/>
          </p:spPr>
          <p:txBody>
            <a:bodyPr wrap="square" rtlCol="0">
              <a:spAutoFit/>
            </a:bodyPr>
            <a:lstStyle/>
            <a:p>
              <a:r>
                <a:rPr lang="zh-CN" altLang="en-US" b="1" dirty="0"/>
                <a:t>现有的机器学习在蠕变方面的应用，大部分是基于易获得影响蠕变的宏观因素，可以</a:t>
              </a:r>
              <a:r>
                <a:rPr lang="zh-CN" altLang="en-US" b="1">
                  <a:solidFill>
                    <a:srgbClr val="FF0000"/>
                  </a:solidFill>
                </a:rPr>
                <a:t>基</a:t>
              </a:r>
              <a:r>
                <a:rPr lang="zh-CN" altLang="en-US" b="1" smtClean="0">
                  <a:solidFill>
                    <a:srgbClr val="FF0000"/>
                  </a:solidFill>
                </a:rPr>
                <a:t>于热力学计</a:t>
              </a:r>
              <a:r>
                <a:rPr lang="zh-CN" altLang="en-US" b="1" dirty="0">
                  <a:solidFill>
                    <a:srgbClr val="FF0000"/>
                  </a:solidFill>
                </a:rPr>
                <a:t>算</a:t>
              </a:r>
              <a:r>
                <a:rPr lang="zh-CN" altLang="en-US" b="1" dirty="0"/>
                <a:t>结合</a:t>
              </a:r>
              <a:r>
                <a:rPr lang="zh-CN" altLang="en-US" b="1" dirty="0">
                  <a:solidFill>
                    <a:srgbClr val="FF0000"/>
                  </a:solidFill>
                </a:rPr>
                <a:t>王院士</a:t>
              </a:r>
              <a:r>
                <a:rPr lang="en-US" altLang="zh-CN" b="1" dirty="0">
                  <a:solidFill>
                    <a:srgbClr val="FF0000"/>
                  </a:solidFill>
                </a:rPr>
                <a:t>49</a:t>
              </a:r>
              <a:r>
                <a:rPr lang="zh-CN" altLang="en-US" b="1" dirty="0">
                  <a:solidFill>
                    <a:srgbClr val="FF0000"/>
                  </a:solidFill>
                </a:rPr>
                <a:t>篇文献中提供的计算方法和材料领域的计算公式</a:t>
              </a:r>
              <a:r>
                <a:rPr lang="zh-CN" altLang="en-US" b="1" dirty="0"/>
                <a:t>来获得一些蠕变的微观描述因子</a:t>
              </a:r>
              <a:endParaRPr lang="zh-CN" altLang="en-US" dirty="0"/>
            </a:p>
          </p:txBody>
        </p:sp>
      </p:grpSp>
      <p:grpSp>
        <p:nvGrpSpPr>
          <p:cNvPr id="37" name="组合 36"/>
          <p:cNvGrpSpPr/>
          <p:nvPr/>
        </p:nvGrpSpPr>
        <p:grpSpPr>
          <a:xfrm>
            <a:off x="2803894" y="3861184"/>
            <a:ext cx="3174889" cy="1147486"/>
            <a:chOff x="2742287" y="3903048"/>
            <a:chExt cx="3174889" cy="1147486"/>
          </a:xfrm>
        </p:grpSpPr>
        <p:sp>
          <p:nvSpPr>
            <p:cNvPr id="80" name="右箭头 79"/>
            <p:cNvSpPr/>
            <p:nvPr/>
          </p:nvSpPr>
          <p:spPr>
            <a:xfrm rot="1178444">
              <a:off x="3454350" y="4351810"/>
              <a:ext cx="541349" cy="30498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标注 33"/>
            <p:cNvSpPr/>
            <p:nvPr/>
          </p:nvSpPr>
          <p:spPr>
            <a:xfrm rot="10800000">
              <a:off x="2742287" y="3903048"/>
              <a:ext cx="3174889" cy="1147486"/>
            </a:xfrm>
            <a:prstGeom prst="wedgeRoundRect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p:cNvSpPr txBox="1"/>
            <p:nvPr/>
          </p:nvSpPr>
          <p:spPr>
            <a:xfrm>
              <a:off x="2810315" y="3995677"/>
              <a:ext cx="3044989" cy="923330"/>
            </a:xfrm>
            <a:prstGeom prst="rect">
              <a:avLst/>
            </a:prstGeom>
            <a:noFill/>
          </p:spPr>
          <p:txBody>
            <a:bodyPr wrap="square" rtlCol="0">
              <a:spAutoFit/>
            </a:bodyPr>
            <a:lstStyle/>
            <a:p>
              <a:r>
                <a:rPr lang="zh-CN" altLang="en-US" b="1" dirty="0"/>
                <a:t>直接利用王院士</a:t>
              </a:r>
              <a:r>
                <a:rPr lang="en-US" altLang="zh-CN" b="1" dirty="0"/>
                <a:t>49</a:t>
              </a:r>
              <a:r>
                <a:rPr lang="zh-CN" altLang="en-US" b="1" dirty="0"/>
                <a:t>篇文献中通过理论计算得到的微观因素数据</a:t>
              </a:r>
            </a:p>
          </p:txBody>
        </p:sp>
      </p:grpSp>
      <p:grpSp>
        <p:nvGrpSpPr>
          <p:cNvPr id="40" name="组合 39"/>
          <p:cNvGrpSpPr/>
          <p:nvPr/>
        </p:nvGrpSpPr>
        <p:grpSpPr>
          <a:xfrm>
            <a:off x="1757609" y="5607274"/>
            <a:ext cx="4473950" cy="1151607"/>
            <a:chOff x="1769372" y="5607274"/>
            <a:chExt cx="2630551" cy="1151607"/>
          </a:xfrm>
        </p:grpSpPr>
        <p:sp>
          <p:nvSpPr>
            <p:cNvPr id="38" name="圆角矩形标注 37"/>
            <p:cNvSpPr/>
            <p:nvPr/>
          </p:nvSpPr>
          <p:spPr>
            <a:xfrm rot="10800000">
              <a:off x="1769372" y="5607274"/>
              <a:ext cx="2608051" cy="1151607"/>
            </a:xfrm>
            <a:prstGeom prst="wedgeRoundRectCallou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794068" y="5668376"/>
              <a:ext cx="2605855" cy="923330"/>
            </a:xfrm>
            <a:prstGeom prst="rect">
              <a:avLst/>
            </a:prstGeom>
            <a:noFill/>
          </p:spPr>
          <p:txBody>
            <a:bodyPr wrap="square" rtlCol="0">
              <a:spAutoFit/>
            </a:bodyPr>
            <a:lstStyle/>
            <a:p>
              <a:r>
                <a:rPr lang="zh-CN" altLang="en-US" b="1" dirty="0"/>
                <a:t>在蠕变性能预测方面针对合金不同体系合金不同条件下蠕变机制不同的问题提出了</a:t>
              </a:r>
              <a:r>
                <a:rPr lang="zh-CN" altLang="en-US" b="1" dirty="0">
                  <a:solidFill>
                    <a:srgbClr val="FF0000"/>
                  </a:solidFill>
                </a:rPr>
                <a:t>基于聚类的最优回归集成学习模型。</a:t>
              </a:r>
            </a:p>
          </p:txBody>
        </p:sp>
      </p:grpSp>
    </p:spTree>
    <p:extLst>
      <p:ext uri="{BB962C8B-B14F-4D97-AF65-F5344CB8AC3E}">
        <p14:creationId xmlns:p14="http://schemas.microsoft.com/office/powerpoint/2010/main" val="39049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strips(downLeft)">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strips(upRight)">
                                      <p:cBhvr>
                                        <p:cTn id="34" dur="500"/>
                                        <p:tgtEl>
                                          <p:spTgt spid="42"/>
                                        </p:tgtEl>
                                      </p:cBhvr>
                                    </p:animEffect>
                                  </p:childTnLst>
                                </p:cTn>
                              </p:par>
                            </p:childTnLst>
                          </p:cTn>
                        </p:par>
                        <p:par>
                          <p:cTn id="35" fill="hold">
                            <p:stCondLst>
                              <p:cond delay="500"/>
                            </p:stCondLst>
                            <p:childTnLst>
                              <p:par>
                                <p:cTn id="36" presetID="18" presetClass="entr" presetSubtype="12"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strips(downLeft)">
                                      <p:cBhvr>
                                        <p:cTn id="38" dur="500"/>
                                        <p:tgtEl>
                                          <p:spTgt spid="13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3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strips(down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12"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strips(downLeft)">
                                      <p:cBhvr>
                                        <p:cTn id="6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7" grpId="0"/>
      <p:bldP spid="97" grpId="0"/>
      <p:bldP spid="26"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a:t>1.</a:t>
            </a:r>
            <a:r>
              <a:rPr lang="zh-CN" altLang="en-US" sz="2200" dirty="0"/>
              <a:t>晶格错配度预</a:t>
            </a:r>
            <a:r>
              <a:rPr lang="zh-CN" altLang="en-US" sz="2200" dirty="0" smtClean="0"/>
              <a:t>测</a:t>
            </a:r>
            <a:r>
              <a:rPr lang="en-US" altLang="zh-CN" sz="2200" dirty="0" smtClean="0"/>
              <a:t>-49</a:t>
            </a:r>
            <a:r>
              <a:rPr lang="zh-CN" altLang="en-US" sz="2200" dirty="0" smtClean="0"/>
              <a:t>篇文献精读与数据采集与存储</a:t>
            </a:r>
            <a:endParaRPr lang="zh-CN" altLang="en-US" sz="2200" dirty="0"/>
          </a:p>
        </p:txBody>
      </p:sp>
      <p:pic>
        <p:nvPicPr>
          <p:cNvPr id="19" name="图片 18"/>
          <p:cNvPicPr>
            <a:picLocks noChangeAspect="1"/>
          </p:cNvPicPr>
          <p:nvPr/>
        </p:nvPicPr>
        <p:blipFill>
          <a:blip r:embed="rId3"/>
          <a:stretch>
            <a:fillRect/>
          </a:stretch>
        </p:blipFill>
        <p:spPr>
          <a:xfrm>
            <a:off x="190950" y="941923"/>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769148" cy="348286"/>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2807118" y="4850213"/>
            <a:ext cx="1314748" cy="378987"/>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298056" y="3494554"/>
            <a:ext cx="2262977" cy="3166710"/>
            <a:chOff x="436461" y="3597301"/>
            <a:chExt cx="2262977" cy="3166710"/>
          </a:xfrm>
        </p:grpSpPr>
        <p:grpSp>
          <p:nvGrpSpPr>
            <p:cNvPr id="37" name="组合 36"/>
            <p:cNvGrpSpPr/>
            <p:nvPr/>
          </p:nvGrpSpPr>
          <p:grpSpPr>
            <a:xfrm>
              <a:off x="1081627" y="3597301"/>
              <a:ext cx="1617811" cy="3166710"/>
              <a:chOff x="491327" y="3573016"/>
              <a:chExt cx="1617811" cy="3166710"/>
            </a:xfrm>
          </p:grpSpPr>
          <p:pic>
            <p:nvPicPr>
              <p:cNvPr id="34" name="图片 33"/>
              <p:cNvPicPr>
                <a:picLocks noChangeAspect="1"/>
              </p:cNvPicPr>
              <p:nvPr/>
            </p:nvPicPr>
            <p:blipFill>
              <a:blip r:embed="rId5"/>
              <a:stretch>
                <a:fillRect/>
              </a:stretch>
            </p:blipFill>
            <p:spPr>
              <a:xfrm>
                <a:off x="491327" y="4969966"/>
                <a:ext cx="1617811" cy="1769760"/>
              </a:xfrm>
              <a:prstGeom prst="rect">
                <a:avLst/>
              </a:prstGeom>
            </p:spPr>
          </p:pic>
          <p:pic>
            <p:nvPicPr>
              <p:cNvPr id="36" name="图片 35"/>
              <p:cNvPicPr>
                <a:picLocks noChangeAspect="1"/>
              </p:cNvPicPr>
              <p:nvPr/>
            </p:nvPicPr>
            <p:blipFill>
              <a:blip r:embed="rId6"/>
              <a:stretch>
                <a:fillRect/>
              </a:stretch>
            </p:blipFill>
            <p:spPr>
              <a:xfrm>
                <a:off x="585138" y="3573016"/>
                <a:ext cx="1524000" cy="1257300"/>
              </a:xfrm>
              <a:prstGeom prst="rect">
                <a:avLst/>
              </a:prstGeom>
            </p:spPr>
          </p:pic>
        </p:grpSp>
        <p:sp>
          <p:nvSpPr>
            <p:cNvPr id="38" name="文本框 37"/>
            <p:cNvSpPr txBox="1"/>
            <p:nvPr/>
          </p:nvSpPr>
          <p:spPr>
            <a:xfrm>
              <a:off x="436461" y="4315863"/>
              <a:ext cx="461665" cy="1653180"/>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58" name="文本框 57"/>
            <p:cNvSpPr txBox="1"/>
            <p:nvPr/>
          </p:nvSpPr>
          <p:spPr>
            <a:xfrm>
              <a:off x="835543" y="3765288"/>
              <a:ext cx="430887" cy="1228963"/>
            </a:xfrm>
            <a:prstGeom prst="rect">
              <a:avLst/>
            </a:prstGeom>
            <a:noFill/>
          </p:spPr>
          <p:txBody>
            <a:bodyPr vert="eaVert" wrap="square" rtlCol="0">
              <a:spAutoFit/>
            </a:bodyPr>
            <a:lstStyle/>
            <a:p>
              <a:pPr algn="ctr"/>
              <a:r>
                <a:rPr lang="zh-CN" altLang="en-US" sz="1600" b="1" dirty="0"/>
                <a:t>文件存储</a:t>
              </a:r>
            </a:p>
          </p:txBody>
        </p:sp>
        <p:sp>
          <p:nvSpPr>
            <p:cNvPr id="59" name="文本框 58"/>
            <p:cNvSpPr txBox="1"/>
            <p:nvPr/>
          </p:nvSpPr>
          <p:spPr>
            <a:xfrm>
              <a:off x="835543" y="5227751"/>
              <a:ext cx="430887" cy="1302760"/>
            </a:xfrm>
            <a:prstGeom prst="rect">
              <a:avLst/>
            </a:prstGeom>
            <a:noFill/>
          </p:spPr>
          <p:txBody>
            <a:bodyPr vert="eaVert" wrap="square" rtlCol="0">
              <a:spAutoFit/>
            </a:bodyPr>
            <a:lstStyle/>
            <a:p>
              <a:pPr algn="ctr"/>
              <a:r>
                <a:rPr lang="zh-CN" altLang="en-US" sz="1600" b="1" dirty="0"/>
                <a:t>数据库存储</a:t>
              </a:r>
            </a:p>
          </p:txBody>
        </p:sp>
      </p:gr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3" name="图片 2"/>
          <p:cNvPicPr>
            <a:picLocks noChangeAspect="1"/>
          </p:cNvPicPr>
          <p:nvPr/>
        </p:nvPicPr>
        <p:blipFill>
          <a:blip r:embed="rId7"/>
          <a:stretch>
            <a:fillRect/>
          </a:stretch>
        </p:blipFill>
        <p:spPr>
          <a:xfrm>
            <a:off x="4657586" y="886230"/>
            <a:ext cx="4420867" cy="2898878"/>
          </a:xfrm>
          <a:prstGeom prst="rect">
            <a:avLst/>
          </a:prstGeom>
        </p:spPr>
      </p:pic>
    </p:spTree>
    <p:extLst>
      <p:ext uri="{BB962C8B-B14F-4D97-AF65-F5344CB8AC3E}">
        <p14:creationId xmlns:p14="http://schemas.microsoft.com/office/powerpoint/2010/main" val="2466093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2510322" y="4994103"/>
            <a:ext cx="1495150" cy="369332"/>
          </a:xfrm>
          <a:prstGeom prst="rect">
            <a:avLst/>
          </a:prstGeom>
          <a:noFill/>
        </p:spPr>
        <p:txBody>
          <a:bodyPr wrap="square" rtlCol="0">
            <a:spAutoFit/>
          </a:bodyPr>
          <a:lstStyle/>
          <a:p>
            <a:r>
              <a:rPr lang="en-US" altLang="zh-CN" b="1" dirty="0" smtClean="0"/>
              <a:t>Vegard</a:t>
            </a:r>
            <a:r>
              <a:rPr lang="zh-CN" altLang="en-US" b="1" dirty="0" smtClean="0"/>
              <a:t>系数</a:t>
            </a:r>
            <a:endParaRPr lang="zh-CN" altLang="en-US" b="1" dirty="0"/>
          </a:p>
        </p:txBody>
      </p:sp>
      <p:grpSp>
        <p:nvGrpSpPr>
          <p:cNvPr id="12" name="组合 11"/>
          <p:cNvGrpSpPr/>
          <p:nvPr/>
        </p:nvGrpSpPr>
        <p:grpSpPr>
          <a:xfrm>
            <a:off x="2422749" y="5359557"/>
            <a:ext cx="1509829" cy="1438001"/>
            <a:chOff x="2437546" y="5373112"/>
            <a:chExt cx="1509829" cy="1438001"/>
          </a:xfrm>
        </p:grpSpPr>
        <p:sp>
          <p:nvSpPr>
            <p:cNvPr id="32" name="圆角矩形 31"/>
            <p:cNvSpPr/>
            <p:nvPr/>
          </p:nvSpPr>
          <p:spPr>
            <a:xfrm>
              <a:off x="2437546" y="5373112"/>
              <a:ext cx="1509829" cy="1438001"/>
            </a:xfrm>
            <a:prstGeom prst="roundRect">
              <a:avLst/>
            </a:prstGeom>
            <a:no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stretch>
              <a:fillRect/>
            </a:stretch>
          </p:blipFill>
          <p:spPr>
            <a:xfrm>
              <a:off x="2572822" y="5455196"/>
              <a:ext cx="1246225" cy="853475"/>
            </a:xfrm>
            <a:prstGeom prst="rect">
              <a:avLst/>
            </a:prstGeom>
          </p:spPr>
        </p:pic>
        <p:pic>
          <p:nvPicPr>
            <p:cNvPr id="5" name="图片 4"/>
            <p:cNvPicPr>
              <a:picLocks noChangeAspect="1"/>
            </p:cNvPicPr>
            <p:nvPr/>
          </p:nvPicPr>
          <p:blipFill>
            <a:blip r:embed="rId3"/>
            <a:stretch>
              <a:fillRect/>
            </a:stretch>
          </p:blipFill>
          <p:spPr>
            <a:xfrm>
              <a:off x="2679792" y="6308671"/>
              <a:ext cx="1114425" cy="428625"/>
            </a:xfrm>
            <a:prstGeom prst="rect">
              <a:avLst/>
            </a:prstGeom>
          </p:spPr>
        </p:pic>
      </p:grpSp>
      <p:sp>
        <p:nvSpPr>
          <p:cNvPr id="10" name="圆角右箭头 9"/>
          <p:cNvSpPr/>
          <p:nvPr/>
        </p:nvSpPr>
        <p:spPr>
          <a:xfrm flipV="1">
            <a:off x="1466185" y="2818034"/>
            <a:ext cx="794461" cy="1043013"/>
          </a:xfrm>
          <a:prstGeom prst="bentArrow">
            <a:avLst>
              <a:gd name="adj1" fmla="val 25000"/>
              <a:gd name="adj2" fmla="val 24250"/>
              <a:gd name="adj3" fmla="val 2500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755576" y="-5298"/>
            <a:ext cx="8229600" cy="796950"/>
          </a:xfrm>
        </p:spPr>
        <p:txBody>
          <a:bodyPr>
            <a:normAutofit/>
          </a:bodyPr>
          <a:lstStyle/>
          <a:p>
            <a:pPr>
              <a:defRPr/>
            </a:pPr>
            <a:r>
              <a:rPr lang="en-US" altLang="zh-CN" sz="2200" dirty="0" smtClean="0"/>
              <a:t>1.</a:t>
            </a:r>
            <a:r>
              <a:rPr lang="zh-CN" altLang="en-US" sz="2200" dirty="0" smtClean="0"/>
              <a:t>基于机器学习的晶</a:t>
            </a:r>
            <a:r>
              <a:rPr lang="zh-CN" altLang="en-US" sz="2200" dirty="0"/>
              <a:t>格错配度预</a:t>
            </a:r>
            <a:r>
              <a:rPr lang="zh-CN" altLang="en-US" sz="2200" dirty="0" smtClean="0"/>
              <a:t>测</a:t>
            </a:r>
            <a:r>
              <a:rPr lang="en-US" altLang="zh-CN" sz="2200" dirty="0" smtClean="0"/>
              <a:t>(1)</a:t>
            </a:r>
            <a:endParaRPr sz="2200" dirty="0"/>
          </a:p>
        </p:txBody>
      </p:sp>
      <p:sp>
        <p:nvSpPr>
          <p:cNvPr id="3" name="文本框 2"/>
          <p:cNvSpPr txBox="1"/>
          <p:nvPr/>
        </p:nvSpPr>
        <p:spPr>
          <a:xfrm>
            <a:off x="137245" y="796950"/>
            <a:ext cx="2808308" cy="369332"/>
          </a:xfrm>
          <a:prstGeom prst="rect">
            <a:avLst/>
          </a:prstGeom>
          <a:noFill/>
        </p:spPr>
        <p:txBody>
          <a:bodyPr wrap="square" rtlCol="0">
            <a:spAutoFit/>
          </a:bodyPr>
          <a:lstStyle/>
          <a:p>
            <a:r>
              <a:rPr lang="en-US" altLang="zh-CN" b="1" dirty="0"/>
              <a:t> </a:t>
            </a:r>
            <a:r>
              <a:rPr lang="en-US" altLang="zh-CN" b="1" dirty="0" smtClean="0"/>
              <a:t> </a:t>
            </a:r>
            <a:endParaRPr lang="zh-CN" altLang="en-US" b="1" dirty="0"/>
          </a:p>
        </p:txBody>
      </p:sp>
      <p:graphicFrame>
        <p:nvGraphicFramePr>
          <p:cNvPr id="4" name="表格 3"/>
          <p:cNvGraphicFramePr>
            <a:graphicFrameLocks noGrp="1"/>
          </p:cNvGraphicFramePr>
          <p:nvPr>
            <p:extLst/>
          </p:nvPr>
        </p:nvGraphicFramePr>
        <p:xfrm>
          <a:off x="5360945" y="989235"/>
          <a:ext cx="3540964" cy="1828800"/>
        </p:xfrm>
        <a:graphic>
          <a:graphicData uri="http://schemas.openxmlformats.org/drawingml/2006/table">
            <a:tbl>
              <a:tblPr/>
              <a:tblGrid>
                <a:gridCol w="793302"/>
                <a:gridCol w="478083"/>
                <a:gridCol w="340658"/>
                <a:gridCol w="415869"/>
                <a:gridCol w="378263"/>
                <a:gridCol w="378263"/>
                <a:gridCol w="378263"/>
                <a:gridCol w="378263"/>
              </a:tblGrid>
              <a:tr h="285163">
                <a:tc gridSpan="2">
                  <a:txBody>
                    <a:bodyPr/>
                    <a:lstStyle/>
                    <a:p>
                      <a:pPr algn="l" fontAlgn="b"/>
                      <a:r>
                        <a:rPr lang="el-GR" sz="1100" b="1" i="0" u="none" strike="noStrike" dirty="0" smtClean="0">
                          <a:solidFill>
                            <a:srgbClr val="974706"/>
                          </a:solidFill>
                          <a:effectLst/>
                          <a:latin typeface="宋体" panose="02010600030101010101" pitchFamily="2" charset="-122"/>
                          <a:ea typeface="宋体" panose="02010600030101010101" pitchFamily="2" charset="-122"/>
                        </a:rPr>
                        <a:t>γ‘</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相</a:t>
                      </a:r>
                      <a:r>
                        <a:rPr lang="zh-CN" altLang="en-US" sz="1100" b="1" i="0" u="none" strike="noStrike" dirty="0">
                          <a:solidFill>
                            <a:srgbClr val="974706"/>
                          </a:solidFill>
                          <a:effectLst/>
                          <a:latin typeface="宋体" panose="02010600030101010101" pitchFamily="2" charset="-122"/>
                          <a:ea typeface="宋体" panose="02010600030101010101" pitchFamily="2" charset="-122"/>
                        </a:rPr>
                        <a:t>中</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各合金元</a:t>
                      </a:r>
                      <a:r>
                        <a:rPr lang="zh-CN" altLang="en-US" sz="1100" b="1" i="0" u="none" strike="noStrike" dirty="0">
                          <a:solidFill>
                            <a:srgbClr val="974706"/>
                          </a:solidFill>
                          <a:effectLst/>
                          <a:latin typeface="宋体" panose="02010600030101010101" pitchFamily="2" charset="-122"/>
                          <a:ea typeface="宋体" panose="02010600030101010101" pitchFamily="2" charset="-122"/>
                        </a:rPr>
                        <a:t>素的质量分数</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129619">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54.3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16.2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4.3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2.7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4.1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2.7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61.1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64.1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70.2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59.4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graphicFrame>
        <p:nvGraphicFramePr>
          <p:cNvPr id="7" name="表格 6"/>
          <p:cNvGraphicFramePr>
            <a:graphicFrameLocks noGrp="1"/>
          </p:cNvGraphicFramePr>
          <p:nvPr>
            <p:extLst/>
          </p:nvPr>
        </p:nvGraphicFramePr>
        <p:xfrm>
          <a:off x="5360946" y="2898503"/>
          <a:ext cx="3531505" cy="1828800"/>
        </p:xfrm>
        <a:graphic>
          <a:graphicData uri="http://schemas.openxmlformats.org/drawingml/2006/table">
            <a:tbl>
              <a:tblPr/>
              <a:tblGrid>
                <a:gridCol w="514405"/>
                <a:gridCol w="548699"/>
                <a:gridCol w="548699"/>
                <a:gridCol w="544412"/>
                <a:gridCol w="492971"/>
                <a:gridCol w="520121"/>
                <a:gridCol w="362198"/>
              </a:tblGrid>
              <a:tr h="277627">
                <a:tc gridSpan="2">
                  <a:txBody>
                    <a:bodyPr/>
                    <a:lstStyle/>
                    <a:p>
                      <a:pPr algn="l" fontAlgn="b"/>
                      <a:r>
                        <a:rPr lang="el-GR" sz="1100" b="1" i="0" u="none" strike="noStrike" dirty="0">
                          <a:solidFill>
                            <a:srgbClr val="974706"/>
                          </a:solidFill>
                          <a:effectLst/>
                          <a:latin typeface="宋体" panose="02010600030101010101" pitchFamily="2" charset="-122"/>
                          <a:ea typeface="宋体" panose="02010600030101010101" pitchFamily="2" charset="-122"/>
                        </a:rPr>
                        <a:t>γ</a:t>
                      </a:r>
                      <a:r>
                        <a:rPr lang="zh-CN" altLang="en-US" sz="1100" b="1" i="0" u="none" strike="noStrike" dirty="0">
                          <a:solidFill>
                            <a:srgbClr val="974706"/>
                          </a:solidFill>
                          <a:effectLst/>
                          <a:latin typeface="宋体" panose="02010600030101010101" pitchFamily="2" charset="-122"/>
                          <a:ea typeface="宋体" panose="02010600030101010101" pitchFamily="2" charset="-122"/>
                        </a:rPr>
                        <a:t>相中</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各合金元</a:t>
                      </a:r>
                      <a:r>
                        <a:rPr lang="zh-CN" altLang="en-US" sz="1100" b="1" i="0" u="none" strike="noStrike" dirty="0">
                          <a:solidFill>
                            <a:srgbClr val="974706"/>
                          </a:solidFill>
                          <a:effectLst/>
                          <a:latin typeface="宋体" panose="02010600030101010101" pitchFamily="2" charset="-122"/>
                          <a:ea typeface="宋体" panose="02010600030101010101" pitchFamily="2" charset="-122"/>
                        </a:rPr>
                        <a:t>素的质量分数</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126194">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67.4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6.8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68.5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59.5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49.9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0.01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70.9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graphicFrame>
        <p:nvGraphicFramePr>
          <p:cNvPr id="9" name="表格 8"/>
          <p:cNvGraphicFramePr>
            <a:graphicFrameLocks noGrp="1"/>
          </p:cNvGraphicFramePr>
          <p:nvPr>
            <p:extLst/>
          </p:nvPr>
        </p:nvGraphicFramePr>
        <p:xfrm>
          <a:off x="5360945" y="4816982"/>
          <a:ext cx="2440667" cy="1714500"/>
        </p:xfrm>
        <a:graphic>
          <a:graphicData uri="http://schemas.openxmlformats.org/drawingml/2006/table">
            <a:tbl>
              <a:tblPr/>
              <a:tblGrid>
                <a:gridCol w="1273814"/>
                <a:gridCol w="1166853"/>
              </a:tblGrid>
              <a:tr h="171450">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V</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V</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1450">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graphicFrame>
        <p:nvGraphicFramePr>
          <p:cNvPr id="13" name="表格 12"/>
          <p:cNvGraphicFramePr>
            <a:graphicFrameLocks noGrp="1"/>
          </p:cNvGraphicFramePr>
          <p:nvPr>
            <p:extLst/>
          </p:nvPr>
        </p:nvGraphicFramePr>
        <p:xfrm>
          <a:off x="467542" y="1070113"/>
          <a:ext cx="3273768" cy="1661160"/>
        </p:xfrm>
        <a:graphic>
          <a:graphicData uri="http://schemas.openxmlformats.org/drawingml/2006/table">
            <a:tbl>
              <a:tblPr>
                <a:tableStyleId>{E8B1032C-EA38-4F05-BA0D-38AFFFC7BED3}</a:tableStyleId>
              </a:tblPr>
              <a:tblGrid>
                <a:gridCol w="534421"/>
                <a:gridCol w="322068"/>
                <a:gridCol w="254823"/>
                <a:gridCol w="254823"/>
                <a:gridCol w="254823"/>
                <a:gridCol w="254823"/>
                <a:gridCol w="254823"/>
                <a:gridCol w="254823"/>
                <a:gridCol w="463636"/>
                <a:gridCol w="424705"/>
              </a:tblGrid>
              <a:tr h="161196">
                <a:tc gridSpan="8">
                  <a:txBody>
                    <a:bodyPr/>
                    <a:lstStyle/>
                    <a:p>
                      <a:pPr algn="l" fontAlgn="b"/>
                      <a:r>
                        <a:rPr lang="zh-CN" altLang="en-US" sz="1100" u="none" strike="noStrike" dirty="0">
                          <a:effectLst/>
                        </a:rPr>
                        <a:t>                     </a:t>
                      </a:r>
                      <a:r>
                        <a:rPr lang="zh-CN" altLang="en-US" sz="1100" u="none" strike="noStrike" dirty="0" smtClean="0">
                          <a:effectLst/>
                        </a:rPr>
                        <a:t>各</a:t>
                      </a:r>
                      <a:r>
                        <a:rPr lang="zh-CN" altLang="en-US" sz="1100" u="none" strike="noStrike" dirty="0">
                          <a:effectLst/>
                        </a:rPr>
                        <a:t>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r>
              <a:tr h="146542">
                <a:tc>
                  <a:txBody>
                    <a:bodyPr/>
                    <a:lstStyle/>
                    <a:p>
                      <a:pPr algn="ctr" fontAlgn="ctr"/>
                      <a:r>
                        <a:rPr lang="en-US" sz="1000" u="none" strike="noStrike">
                          <a:effectLst/>
                        </a:rPr>
                        <a:t>Ni</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Re</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Co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Al</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W</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Mo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Cr</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Ta</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dirty="0" smtClean="0">
                          <a:effectLst/>
                        </a:rPr>
                        <a:t>T2</a:t>
                      </a:r>
                      <a:r>
                        <a:rPr lang="zh-CN" altLang="en-US" sz="1000" u="none" strike="noStrike" dirty="0" smtClean="0">
                          <a:effectLst/>
                        </a:rPr>
                        <a:t>（</a:t>
                      </a:r>
                      <a:r>
                        <a:rPr lang="zh-CN" altLang="en-US" sz="1000" u="none" strike="noStrike" baseline="30000" dirty="0" smtClean="0">
                          <a:effectLst/>
                        </a:rPr>
                        <a:t>。</a:t>
                      </a:r>
                      <a:r>
                        <a:rPr lang="en-US" altLang="zh-CN" sz="1000" u="none" strike="noStrike" dirty="0" smtClean="0">
                          <a:effectLst/>
                        </a:rPr>
                        <a:t>c</a:t>
                      </a:r>
                      <a:r>
                        <a:rPr lang="zh-CN" altLang="en-US" sz="1000" u="none" strike="noStrike" dirty="0" smtClean="0">
                          <a:effectLst/>
                        </a:rPr>
                        <a:t>）</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P</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69.9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0.4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66.4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67.3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7.9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65.1</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6.9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65.3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3.9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r>
            </a:tbl>
          </a:graphicData>
        </a:graphic>
      </p:graphicFrame>
      <p:sp>
        <p:nvSpPr>
          <p:cNvPr id="16" name="圆角矩形 15"/>
          <p:cNvSpPr/>
          <p:nvPr/>
        </p:nvSpPr>
        <p:spPr>
          <a:xfrm>
            <a:off x="4949360" y="908766"/>
            <a:ext cx="4035816" cy="5832601"/>
          </a:xfrm>
          <a:prstGeom prst="roundRect">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立方体 16"/>
          <p:cNvSpPr/>
          <p:nvPr/>
        </p:nvSpPr>
        <p:spPr>
          <a:xfrm>
            <a:off x="2358690" y="3169860"/>
            <a:ext cx="1646782" cy="1503009"/>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4020660" y="3491094"/>
            <a:ext cx="913512" cy="352866"/>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906905" y="3524867"/>
            <a:ext cx="688975" cy="82296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5" name="文本框 24"/>
          <p:cNvSpPr txBox="1"/>
          <p:nvPr/>
        </p:nvSpPr>
        <p:spPr>
          <a:xfrm>
            <a:off x="4893514" y="2778368"/>
            <a:ext cx="492443" cy="1656184"/>
          </a:xfrm>
          <a:prstGeom prst="rect">
            <a:avLst/>
          </a:prstGeom>
          <a:noFill/>
        </p:spPr>
        <p:txBody>
          <a:bodyPr vert="eaVert" wrap="square" rtlCol="0">
            <a:spAutoFit/>
          </a:bodyPr>
          <a:lstStyle/>
          <a:p>
            <a:pPr algn="ctr"/>
            <a:r>
              <a:rPr lang="zh-CN" altLang="en-US" sz="2000" b="1" dirty="0" smtClean="0">
                <a:solidFill>
                  <a:srgbClr val="FF0000"/>
                </a:solidFill>
              </a:rPr>
              <a:t>输出</a:t>
            </a:r>
            <a:endParaRPr lang="zh-CN" altLang="en-US" sz="2000" b="1" dirty="0">
              <a:solidFill>
                <a:srgbClr val="FF0000"/>
              </a:solidFill>
            </a:endParaRPr>
          </a:p>
        </p:txBody>
      </p:sp>
      <p:sp>
        <p:nvSpPr>
          <p:cNvPr id="26" name="文本框 25"/>
          <p:cNvSpPr txBox="1"/>
          <p:nvPr/>
        </p:nvSpPr>
        <p:spPr>
          <a:xfrm>
            <a:off x="2454302" y="2800528"/>
            <a:ext cx="1668652" cy="369332"/>
          </a:xfrm>
          <a:prstGeom prst="rect">
            <a:avLst/>
          </a:prstGeom>
          <a:noFill/>
        </p:spPr>
        <p:txBody>
          <a:bodyPr wrap="square" rtlCol="0">
            <a:spAutoFit/>
          </a:bodyPr>
          <a:lstStyle/>
          <a:p>
            <a:r>
              <a:rPr lang="zh-CN" altLang="en-US" b="1" dirty="0" smtClean="0"/>
              <a:t>材料计算方法</a:t>
            </a:r>
            <a:endParaRPr lang="zh-CN" altLang="en-US" b="1" dirty="0"/>
          </a:p>
        </p:txBody>
      </p:sp>
      <p:graphicFrame>
        <p:nvGraphicFramePr>
          <p:cNvPr id="34" name="表格 33"/>
          <p:cNvGraphicFramePr>
            <a:graphicFrameLocks noGrp="1"/>
          </p:cNvGraphicFramePr>
          <p:nvPr>
            <p:extLst/>
          </p:nvPr>
        </p:nvGraphicFramePr>
        <p:xfrm>
          <a:off x="89017" y="4082904"/>
          <a:ext cx="2102899" cy="1874520"/>
        </p:xfrm>
        <a:graphic>
          <a:graphicData uri="http://schemas.openxmlformats.org/drawingml/2006/table">
            <a:tbl>
              <a:tblPr/>
              <a:tblGrid>
                <a:gridCol w="647880"/>
                <a:gridCol w="647880"/>
                <a:gridCol w="807139"/>
              </a:tblGrid>
              <a:tr h="175260">
                <a:tc>
                  <a:txBody>
                    <a:bodyPr/>
                    <a:lstStyle/>
                    <a:p>
                      <a:pPr algn="l" fontAlgn="b"/>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晶</a:t>
                      </a:r>
                      <a:r>
                        <a:rPr lang="zh-CN" altLang="en-US" sz="1100" b="1" i="0" u="none" strike="noStrike" dirty="0">
                          <a:solidFill>
                            <a:srgbClr val="FF0000"/>
                          </a:solidFill>
                          <a:effectLst/>
                          <a:latin typeface="宋体" panose="02010600030101010101" pitchFamily="2" charset="-122"/>
                          <a:ea typeface="宋体" panose="02010600030101010101" pitchFamily="2" charset="-122"/>
                        </a:rPr>
                        <a:t>格常数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晶格常数</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晶</a:t>
                      </a:r>
                      <a:r>
                        <a:rPr lang="zh-CN" altLang="en-US" sz="1100" b="1" i="0" u="none" strike="noStrike" dirty="0">
                          <a:solidFill>
                            <a:srgbClr val="FF0000"/>
                          </a:solidFill>
                          <a:effectLst/>
                          <a:latin typeface="宋体" panose="02010600030101010101" pitchFamily="2" charset="-122"/>
                          <a:ea typeface="宋体" panose="02010600030101010101" pitchFamily="2" charset="-122"/>
                        </a:rPr>
                        <a:t>格错配度</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2253">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a</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a:solidFill>
                            <a:srgbClr val="FF0000"/>
                          </a:solidFill>
                          <a:effectLst/>
                          <a:latin typeface="宋体" panose="02010600030101010101" pitchFamily="2" charset="-122"/>
                          <a:ea typeface="宋体" panose="02010600030101010101" pitchFamily="2" charset="-122"/>
                        </a:rPr>
                        <a:t>计算</a:t>
                      </a:r>
                      <a:endParaRPr lang="zh-CN" alt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684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4.51015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-0.0478923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4.1146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4.4842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-0.08596548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4.1134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4.45595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-0.07994772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4.2247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-0.00514968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1684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4.0788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3.804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0.06972142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4.3176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4.6832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-0.224782624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9C0006"/>
                          </a:solidFill>
                          <a:effectLst/>
                          <a:latin typeface="宋体" panose="02010600030101010101" pitchFamily="2" charset="-122"/>
                          <a:ea typeface="宋体" panose="02010600030101010101" pitchFamily="2" charset="-122"/>
                        </a:rPr>
                        <a:t>7.84675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-0.60504376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4.1368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dirty="0">
                          <a:solidFill>
                            <a:srgbClr val="FFFFFF"/>
                          </a:solidFill>
                          <a:effectLst/>
                          <a:latin typeface="宋体" panose="02010600030101010101" pitchFamily="2" charset="-122"/>
                          <a:ea typeface="宋体" panose="02010600030101010101" pitchFamily="2" charset="-122"/>
                        </a:rPr>
                        <a:t>4.47495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dirty="0">
                          <a:solidFill>
                            <a:srgbClr val="9C0006"/>
                          </a:solidFill>
                          <a:effectLst/>
                          <a:latin typeface="宋体" panose="02010600030101010101" pitchFamily="2" charset="-122"/>
                          <a:ea typeface="宋体" panose="02010600030101010101" pitchFamily="2" charset="-122"/>
                        </a:rPr>
                        <a:t>-0.07853224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bl>
          </a:graphicData>
        </a:graphic>
      </p:graphicFrame>
      <p:sp>
        <p:nvSpPr>
          <p:cNvPr id="39" name="文本框 38"/>
          <p:cNvSpPr txBox="1"/>
          <p:nvPr/>
        </p:nvSpPr>
        <p:spPr>
          <a:xfrm>
            <a:off x="348722" y="711161"/>
            <a:ext cx="2471458" cy="400110"/>
          </a:xfrm>
          <a:prstGeom prst="rect">
            <a:avLst/>
          </a:prstGeom>
          <a:noFill/>
        </p:spPr>
        <p:txBody>
          <a:bodyPr wrap="square" rtlCol="0">
            <a:spAutoFit/>
          </a:bodyPr>
          <a:lstStyle/>
          <a:p>
            <a:r>
              <a:rPr lang="zh-CN" altLang="en-US" sz="2000" b="1" dirty="0">
                <a:solidFill>
                  <a:srgbClr val="FF0000"/>
                </a:solidFill>
              </a:rPr>
              <a:t>输</a:t>
            </a:r>
            <a:r>
              <a:rPr lang="zh-CN" altLang="en-US" sz="2000" b="1" dirty="0" smtClean="0">
                <a:solidFill>
                  <a:srgbClr val="FF0000"/>
                </a:solidFill>
              </a:rPr>
              <a:t>入</a:t>
            </a:r>
            <a:endParaRPr lang="zh-CN" altLang="en-US" sz="2000" b="1" dirty="0">
              <a:solidFill>
                <a:srgbClr val="FF0000"/>
              </a:solidFill>
            </a:endParaRPr>
          </a:p>
        </p:txBody>
      </p:sp>
      <p:sp>
        <p:nvSpPr>
          <p:cNvPr id="40" name="文本框 39"/>
          <p:cNvSpPr txBox="1"/>
          <p:nvPr/>
        </p:nvSpPr>
        <p:spPr>
          <a:xfrm>
            <a:off x="348722" y="3765110"/>
            <a:ext cx="1574640" cy="369332"/>
          </a:xfrm>
          <a:prstGeom prst="rect">
            <a:avLst/>
          </a:prstGeom>
          <a:noFill/>
        </p:spPr>
        <p:txBody>
          <a:bodyPr wrap="square" rtlCol="0">
            <a:spAutoFit/>
          </a:bodyPr>
          <a:lstStyle/>
          <a:p>
            <a:r>
              <a:rPr lang="zh-CN" altLang="en-US" b="1" dirty="0" smtClean="0"/>
              <a:t>衍生描述因子</a:t>
            </a:r>
            <a:endParaRPr lang="zh-CN" altLang="en-US" b="1" dirty="0"/>
          </a:p>
        </p:txBody>
      </p:sp>
      <p:graphicFrame>
        <p:nvGraphicFramePr>
          <p:cNvPr id="41" name="表格 40"/>
          <p:cNvGraphicFramePr>
            <a:graphicFrameLocks noGrp="1"/>
          </p:cNvGraphicFramePr>
          <p:nvPr>
            <p:extLst/>
          </p:nvPr>
        </p:nvGraphicFramePr>
        <p:xfrm>
          <a:off x="1817012" y="2239138"/>
          <a:ext cx="6264696" cy="2743200"/>
        </p:xfrm>
        <a:graphic>
          <a:graphicData uri="http://schemas.openxmlformats.org/drawingml/2006/table">
            <a:tbl>
              <a:tblPr>
                <a:tableStyleId>{8FD4443E-F989-4FC4-A0C8-D5A2AF1F390B}</a:tableStyleId>
              </a:tblPr>
              <a:tblGrid>
                <a:gridCol w="3132348"/>
                <a:gridCol w="3132348"/>
              </a:tblGrid>
              <a:tr h="138691">
                <a:tc>
                  <a:txBody>
                    <a:bodyPr/>
                    <a:lstStyle/>
                    <a:p>
                      <a:pPr algn="ctr" fontAlgn="b"/>
                      <a:r>
                        <a:rPr lang="zh-CN" altLang="en-US" sz="1800" u="none" strike="noStrike" dirty="0">
                          <a:effectLst/>
                        </a:rPr>
                        <a:t>晶格错配度</a:t>
                      </a:r>
                      <a:endParaRPr lang="zh-CN" altLang="en-US"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800" u="none" strike="noStrike" dirty="0">
                          <a:effectLst/>
                        </a:rPr>
                        <a:t>公式计算的晶格错配度</a:t>
                      </a:r>
                      <a:endParaRPr lang="zh-CN" altLang="en-US"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l-GR" sz="1800" u="none" strike="noStrike" dirty="0">
                          <a:effectLst/>
                        </a:rPr>
                        <a:t>δ</a:t>
                      </a:r>
                      <a:endParaRPr lang="el-GR"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l-GR" sz="1800" u="none" strike="noStrike" dirty="0">
                          <a:effectLst/>
                        </a:rPr>
                        <a:t>δ</a:t>
                      </a:r>
                      <a:r>
                        <a:rPr lang="zh-CN" altLang="en-US" sz="1800" u="none" strike="noStrike" baseline="-25000" dirty="0">
                          <a:effectLst/>
                        </a:rPr>
                        <a:t>计算</a:t>
                      </a:r>
                      <a:endParaRPr lang="zh-CN" altLang="en-US"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-0.11</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-0.0478923</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-0.15</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-0.08596548</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-0.2</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-0.07994772</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-0.19</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-0.00514968</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-0.09</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0.06972142</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-0.04</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-0.224782624</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-0.27</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-0.60504376</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-0.31</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-0.07853224</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圆角右箭头 5"/>
          <p:cNvSpPr/>
          <p:nvPr/>
        </p:nvSpPr>
        <p:spPr>
          <a:xfrm rot="5400000" flipH="1" flipV="1">
            <a:off x="1539055" y="5792259"/>
            <a:ext cx="671437" cy="1001768"/>
          </a:xfrm>
          <a:prstGeom prst="ben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右箭头 41"/>
          <p:cNvSpPr/>
          <p:nvPr/>
        </p:nvSpPr>
        <p:spPr>
          <a:xfrm flipH="1">
            <a:off x="3979669" y="6304154"/>
            <a:ext cx="913512" cy="352866"/>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8683" y="857414"/>
            <a:ext cx="369332" cy="2122146"/>
          </a:xfrm>
          <a:prstGeom prst="rect">
            <a:avLst/>
          </a:prstGeom>
          <a:noFill/>
        </p:spPr>
        <p:txBody>
          <a:bodyPr vert="eaVert" wrap="square" rtlCol="0">
            <a:spAutoFit/>
          </a:bodyPr>
          <a:lstStyle/>
          <a:p>
            <a:r>
              <a:rPr lang="zh-CN" altLang="en-US" sz="1200" b="1" dirty="0" smtClean="0"/>
              <a:t>数据来源</a:t>
            </a:r>
            <a:r>
              <a:rPr lang="en-US" altLang="zh-CN" sz="1200" b="1" dirty="0" smtClean="0">
                <a:solidFill>
                  <a:srgbClr val="FF0000"/>
                </a:solidFill>
              </a:rPr>
              <a:t>-</a:t>
            </a:r>
            <a:r>
              <a:rPr lang="zh-CN" altLang="en-US" sz="1200" b="1" dirty="0" smtClean="0">
                <a:solidFill>
                  <a:srgbClr val="FF0000"/>
                </a:solidFill>
              </a:rPr>
              <a:t>王院士博士生论文</a:t>
            </a:r>
            <a:r>
              <a:rPr lang="en-US" altLang="zh-CN" sz="1200" b="1" dirty="0" smtClean="0">
                <a:solidFill>
                  <a:srgbClr val="FF0000"/>
                </a:solidFill>
              </a:rPr>
              <a:t>·</a:t>
            </a:r>
            <a:endParaRPr lang="zh-CN" altLang="en-US" sz="1200" b="1" dirty="0">
              <a:solidFill>
                <a:srgbClr val="FF0000"/>
              </a:solidFill>
            </a:endParaRPr>
          </a:p>
        </p:txBody>
      </p:sp>
    </p:spTree>
    <p:extLst>
      <p:ext uri="{BB962C8B-B14F-4D97-AF65-F5344CB8AC3E}">
        <p14:creationId xmlns:p14="http://schemas.microsoft.com/office/powerpoint/2010/main" val="309608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21382</TotalTime>
  <Words>6680</Words>
  <Application>Microsoft Office PowerPoint</Application>
  <PresentationFormat>全屏显示(4:3)</PresentationFormat>
  <Paragraphs>1974</Paragraphs>
  <Slides>36</Slides>
  <Notes>16</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36</vt:i4>
      </vt:variant>
    </vt:vector>
  </HeadingPairs>
  <TitlesOfParts>
    <vt:vector size="51" baseType="lpstr">
      <vt:lpstr>等线</vt:lpstr>
      <vt:lpstr>方正姚体</vt:lpstr>
      <vt:lpstr>仿宋_GB2312</vt:lpstr>
      <vt:lpstr>华文宋体</vt:lpstr>
      <vt:lpstr>华文新魏</vt:lpstr>
      <vt:lpstr>宋体</vt:lpstr>
      <vt:lpstr>微软雅黑</vt:lpstr>
      <vt:lpstr>Arial</vt:lpstr>
      <vt:lpstr>Calibri</vt:lpstr>
      <vt:lpstr>Monotype Corsiva</vt:lpstr>
      <vt:lpstr>Times New Roman</vt:lpstr>
      <vt:lpstr>Wingdings</vt:lpstr>
      <vt:lpstr>Office 主题</vt:lpstr>
      <vt:lpstr>默认设计模板</vt:lpstr>
      <vt:lpstr>1_Office 主题</vt:lpstr>
      <vt:lpstr>基于机器学习的 镍基单晶高温合金材料 数据分析方法研究</vt:lpstr>
      <vt:lpstr>内容索引</vt:lpstr>
      <vt:lpstr>内容索引</vt:lpstr>
      <vt:lpstr>进度计划表</vt:lpstr>
      <vt:lpstr>内容索引</vt:lpstr>
      <vt:lpstr>工作进展总览</vt:lpstr>
      <vt:lpstr>我们的工作思路</vt:lpstr>
      <vt:lpstr>1.晶格错配度预测-49篇文献精读与数据采集与存储</vt:lpstr>
      <vt:lpstr>1.基于机器学习的晶格错配度预测(1)</vt:lpstr>
      <vt:lpstr>1.基于机器学习的晶格错配度预测(2)</vt:lpstr>
      <vt:lpstr>2.形成焓预测与寻优—— NiCo-X体系Fcc相形成焓的高通量计算框架</vt:lpstr>
      <vt:lpstr>2.形成焓预测与寻优—— 二元-三元系（有对应关系）合金形成焓预测</vt:lpstr>
      <vt:lpstr>2.形成焓预测与寻优—— 二元、三元系合金形成焓数据（无对应关系）</vt:lpstr>
      <vt:lpstr>3.蠕变寿命预测——基于聚类的最优回归集成学习方法 </vt:lpstr>
      <vt:lpstr>3.蠕变寿命预测——多尺度属性构造</vt:lpstr>
      <vt:lpstr>3.蠕变寿命预测——多尺度属性相关性分析</vt:lpstr>
      <vt:lpstr>3.蠕变寿命预测——多尺度属性下的预测</vt:lpstr>
      <vt:lpstr>工作进展总览</vt:lpstr>
      <vt:lpstr>算法研究与实现</vt:lpstr>
      <vt:lpstr>1. 算法规范</vt:lpstr>
      <vt:lpstr>2. 机器学习算法库</vt:lpstr>
      <vt:lpstr>3.数据驱动的机器学习算法实现流程图 </vt:lpstr>
      <vt:lpstr>4. 基于主动学习的多层级交互式特征分析方法  </vt:lpstr>
      <vt:lpstr>工作进展总览</vt:lpstr>
      <vt:lpstr>平台总体架构</vt:lpstr>
      <vt:lpstr>平台的开发环境和运行环境</vt:lpstr>
      <vt:lpstr>平台展示</vt:lpstr>
      <vt:lpstr>平台展示</vt:lpstr>
      <vt:lpstr>平台展示（数据上传）</vt:lpstr>
      <vt:lpstr>平台展示</vt:lpstr>
      <vt:lpstr>平台展示（特征筛结果展示）</vt:lpstr>
      <vt:lpstr>平台展示（机器学习算法分析）</vt:lpstr>
      <vt:lpstr>内容索引</vt:lpstr>
      <vt:lpstr>进度计划表</vt:lpstr>
      <vt:lpstr>后期工作计划</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1876</cp:revision>
  <dcterms:created xsi:type="dcterms:W3CDTF">2014-12-26T05:35:01Z</dcterms:created>
  <dcterms:modified xsi:type="dcterms:W3CDTF">2018-06-05T06:36:30Z</dcterms:modified>
</cp:coreProperties>
</file>